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FF"/>
    <a:srgbClr val="CC0000"/>
    <a:srgbClr val="FF9900"/>
    <a:srgbClr val="FF99FF"/>
    <a:srgbClr val="FFFF66"/>
    <a:srgbClr val="FCF600"/>
    <a:srgbClr val="FFFF00"/>
    <a:srgbClr val="0066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188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r">
              <a:defRPr sz="1200"/>
            </a:lvl1pPr>
          </a:lstStyle>
          <a:p>
            <a:fld id="{8DB4C1A2-E5A7-410E-BBDD-73BD478463C5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4" rIns="91426" bIns="45714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26" tIns="45714" rIns="91426" bIns="4571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6332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r">
              <a:defRPr sz="1200"/>
            </a:lvl1pPr>
          </a:lstStyle>
          <a:p>
            <a:fld id="{16E14AB8-ECF2-46A5-A299-3FAF31B922D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4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01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78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24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90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1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549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34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2FA9B-D178-4977-8E57-6EA0D9DBAEDE}" type="datetimeFigureOut">
              <a:rPr lang="fr-FR" smtClean="0"/>
              <a:t>10/12/2019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6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image" Target="../media/image5.gi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www.lacgtr.fr/" TargetMode="External"/><Relationship Id="rId4" Type="http://schemas.openxmlformats.org/officeDocument/2006/relationships/hyperlink" Target="mailto:scgtrgoi@gmail.com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02EB323-D42A-4929-A32C-A940E4BE6235}"/>
              </a:ext>
            </a:extLst>
          </p:cNvPr>
          <p:cNvSpPr txBox="1"/>
          <p:nvPr/>
        </p:nvSpPr>
        <p:spPr>
          <a:xfrm>
            <a:off x="285150" y="1793126"/>
            <a:ext cx="635425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fr-FR" sz="2000" dirty="0"/>
              <a:t>Le DG de </a:t>
            </a:r>
            <a:r>
              <a:rPr lang="fr-FR" sz="2000" b="1" dirty="0"/>
              <a:t>GOI a fait tout son possible pour récompenser vos efforts </a:t>
            </a:r>
            <a:r>
              <a:rPr lang="fr-FR" sz="2000" dirty="0"/>
              <a:t>et impose aux syndicats de choisir :</a:t>
            </a:r>
          </a:p>
          <a:p>
            <a:pPr marL="342900" lvl="0" indent="-342900" algn="ctr" fontAlgn="base">
              <a:buFontTx/>
              <a:buChar char="-"/>
            </a:pPr>
            <a:r>
              <a:rPr lang="fr-FR" sz="2000" dirty="0"/>
              <a:t>Soit les syndicats signent son </a:t>
            </a:r>
            <a:r>
              <a:rPr lang="fr-FR" sz="2000" b="1" dirty="0"/>
              <a:t>accord scélérat</a:t>
            </a:r>
            <a:r>
              <a:rPr lang="fr-FR" sz="2000" dirty="0"/>
              <a:t>, </a:t>
            </a:r>
          </a:p>
          <a:p>
            <a:pPr marL="342900" lvl="0" indent="-342900" algn="ctr" fontAlgn="base">
              <a:buFontTx/>
              <a:buChar char="-"/>
            </a:pPr>
            <a:r>
              <a:rPr lang="fr-FR" sz="2000" dirty="0"/>
              <a:t>Soit c’est </a:t>
            </a:r>
            <a:r>
              <a:rPr lang="fr-FR" sz="2000" b="1" dirty="0"/>
              <a:t>0 € </a:t>
            </a:r>
          </a:p>
          <a:p>
            <a:pPr marL="342900" lvl="0" indent="-342900" fontAlgn="base">
              <a:buAutoNum type="arabicParenR"/>
            </a:pPr>
            <a:r>
              <a:rPr lang="fr-FR" sz="1600" b="1" u="sng" dirty="0"/>
              <a:t>Une prime exceptionnelle :</a:t>
            </a:r>
          </a:p>
          <a:p>
            <a:pPr lvl="0" fontAlgn="base"/>
            <a:r>
              <a:rPr lang="fr-FR" sz="1600" dirty="0"/>
              <a:t>	</a:t>
            </a:r>
            <a:r>
              <a:rPr lang="fr-FR" sz="1600" b="1" dirty="0"/>
              <a:t>300 €</a:t>
            </a:r>
            <a:r>
              <a:rPr lang="fr-FR" sz="1600" dirty="0"/>
              <a:t> exceptionnellement en 2020 et non reconductible </a:t>
            </a:r>
          </a:p>
          <a:p>
            <a:pPr lvl="0" fontAlgn="base"/>
            <a:r>
              <a:rPr lang="fr-FR" sz="1600" b="1" dirty="0"/>
              <a:t>2)    </a:t>
            </a:r>
            <a:r>
              <a:rPr lang="fr-FR" sz="1600" b="1" u="sng" dirty="0"/>
              <a:t>Augmentation collective :</a:t>
            </a:r>
          </a:p>
          <a:p>
            <a:pPr lvl="0" fontAlgn="base"/>
            <a:r>
              <a:rPr lang="fr-FR" sz="1600" dirty="0"/>
              <a:t>	1 % d’augmentation individuelle </a:t>
            </a:r>
          </a:p>
          <a:p>
            <a:pPr lvl="0" fontAlgn="base"/>
            <a:r>
              <a:rPr lang="fr-FR" sz="1600" dirty="0"/>
              <a:t>	Dans la </a:t>
            </a:r>
            <a:r>
              <a:rPr lang="fr-FR" sz="1600" b="1" dirty="0"/>
              <a:t>limite de 250 € brut / an !</a:t>
            </a:r>
          </a:p>
          <a:p>
            <a:pPr lvl="0" fontAlgn="base"/>
            <a:r>
              <a:rPr lang="fr-FR" sz="1600" b="1" dirty="0">
                <a:solidFill>
                  <a:srgbClr val="0000CC"/>
                </a:solidFill>
              </a:rPr>
              <a:t>Soit au maximum 19 € brut /mois, soit au maximum  14 € net /mois , soit au maximum 0,48 € / jours, </a:t>
            </a:r>
            <a:r>
              <a:rPr lang="fr-FR" sz="2400" b="1" dirty="0">
                <a:solidFill>
                  <a:srgbClr val="0000CC"/>
                </a:solidFill>
              </a:rPr>
              <a:t>même pas un samoussa !</a:t>
            </a:r>
          </a:p>
          <a:p>
            <a:pPr lvl="0" fontAlgn="base"/>
            <a:endParaRPr lang="fr-FR" sz="1400" dirty="0"/>
          </a:p>
        </p:txBody>
      </p:sp>
      <p:pic>
        <p:nvPicPr>
          <p:cNvPr id="8" name="Image 1">
            <a:extLst>
              <a:ext uri="{FF2B5EF4-FFF2-40B4-BE49-F238E27FC236}">
                <a16:creationId xmlns:a16="http://schemas.microsoft.com/office/drawing/2014/main" id="{3389AE6C-0341-45B8-B111-7527F6AA4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9" y="56456"/>
            <a:ext cx="837956" cy="1063174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FD25B13-924B-4698-B0BC-C511B1342763}"/>
              </a:ext>
            </a:extLst>
          </p:cNvPr>
          <p:cNvSpPr txBox="1"/>
          <p:nvPr/>
        </p:nvSpPr>
        <p:spPr>
          <a:xfrm>
            <a:off x="836712" y="-1036"/>
            <a:ext cx="1290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A2B9ABD-7FDA-47AA-9721-77AFC3F977D3}"/>
              </a:ext>
            </a:extLst>
          </p:cNvPr>
          <p:cNvSpPr txBox="1"/>
          <p:nvPr/>
        </p:nvSpPr>
        <p:spPr>
          <a:xfrm>
            <a:off x="1988840" y="134269"/>
            <a:ext cx="259228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ROUPAMA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0C2DF0E-A93B-473B-B33E-20D049C53EEB}"/>
              </a:ext>
            </a:extLst>
          </p:cNvPr>
          <p:cNvSpPr txBox="1"/>
          <p:nvPr/>
        </p:nvSpPr>
        <p:spPr>
          <a:xfrm>
            <a:off x="1990130" y="541348"/>
            <a:ext cx="367240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ROUPONS#NOUS</a:t>
            </a:r>
          </a:p>
        </p:txBody>
      </p:sp>
      <p:pic>
        <p:nvPicPr>
          <p:cNvPr id="12" name="Picture 3" descr="C:\Users\GF1818\Desktop\instances\UDSG\Tracts\Gazette CGT\puzzle seul.png">
            <a:extLst>
              <a:ext uri="{FF2B5EF4-FFF2-40B4-BE49-F238E27FC236}">
                <a16:creationId xmlns:a16="http://schemas.microsoft.com/office/drawing/2014/main" id="{E2E8B392-0358-47EF-B630-598DB1728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0797">
            <a:off x="5542600" y="123889"/>
            <a:ext cx="955426" cy="86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5FBA062-BF07-4B3E-9F98-96A0A6C64FF4}"/>
              </a:ext>
            </a:extLst>
          </p:cNvPr>
          <p:cNvSpPr txBox="1"/>
          <p:nvPr/>
        </p:nvSpPr>
        <p:spPr>
          <a:xfrm>
            <a:off x="570077" y="1064950"/>
            <a:ext cx="5760640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NAO 2020</a:t>
            </a:r>
          </a:p>
          <a:p>
            <a:pPr algn="ctr"/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Négociation au point mort … </a:t>
            </a:r>
            <a:r>
              <a:rPr lang="fr-FR" sz="2000" b="1" dirty="0">
                <a:solidFill>
                  <a:srgbClr val="0000CC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Que décidez vous ?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FA1CDF96-34DE-4535-ABCD-98236A9935D6}"/>
              </a:ext>
            </a:extLst>
          </p:cNvPr>
          <p:cNvSpPr txBox="1"/>
          <p:nvPr/>
        </p:nvSpPr>
        <p:spPr>
          <a:xfrm rot="16200000">
            <a:off x="5559270" y="4885043"/>
            <a:ext cx="2376263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pas jeter sur la voie publique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540" y="7811281"/>
            <a:ext cx="620258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3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</a:rPr>
              <a:t>             Syndicat CGTR.GOI – Tract du 10/12/2019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b="1" dirty="0">
                <a:cs typeface="Arial" panose="020B0604020202020204" pitchFamily="34" charset="0"/>
              </a:rPr>
              <a:t>       </a:t>
            </a: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scgtrgoi@gmail.com</a:t>
            </a:r>
            <a:r>
              <a:rPr lang="fr-FR" altLang="fr-FR" sz="1300" b="1" dirty="0"/>
              <a:t>    </a:t>
            </a:r>
            <a:r>
              <a:rPr lang="fr-FR" altLang="fr-FR" sz="1300" b="1" dirty="0"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www.lacgtr.fr</a:t>
            </a:r>
            <a:endParaRPr lang="fr-FR" altLang="fr-FR" sz="13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61" y="9113837"/>
            <a:ext cx="69135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F8E7B06-D15F-44D9-8FFC-ED8D885551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19" y="7900584"/>
            <a:ext cx="1943100" cy="112395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ED253863-DE70-4D6B-9A71-171FBCF482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00" y="8375846"/>
            <a:ext cx="1710421" cy="54079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B81ABEF-0B12-4788-AD9D-D792372267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61366" y="3528911"/>
            <a:ext cx="1006718" cy="75406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553EF67-742F-46E2-B2DA-04BABDFACC33}"/>
              </a:ext>
            </a:extLst>
          </p:cNvPr>
          <p:cNvSpPr/>
          <p:nvPr/>
        </p:nvSpPr>
        <p:spPr>
          <a:xfrm>
            <a:off x="303879" y="5171063"/>
            <a:ext cx="633552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Les salariés ont perdus </a:t>
            </a:r>
            <a:r>
              <a:rPr lang="fr-FR" altLang="fr-FR" sz="2500" b="1" dirty="0">
                <a:ea typeface="Times New Roman" panose="02020603050405020304" pitchFamily="18" charset="0"/>
                <a:cs typeface="Arial" panose="020B0604020202020204" pitchFamily="34" charset="0"/>
              </a:rPr>
              <a:t>1 549 000 € 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d’Intéressement, </a:t>
            </a:r>
            <a:r>
              <a:rPr lang="fr-FR" altLang="fr-FR" dirty="0">
                <a:ea typeface="Times New Roman" panose="02020603050405020304" pitchFamily="18" charset="0"/>
                <a:cs typeface="Arial" panose="020B0604020202020204" pitchFamily="34" charset="0"/>
              </a:rPr>
              <a:t>alors que le </a:t>
            </a:r>
            <a:r>
              <a:rPr lang="fr-FR" altLang="fr-FR" b="1" dirty="0" err="1">
                <a:ea typeface="Times New Roman" panose="02020603050405020304" pitchFamily="18" charset="0"/>
                <a:cs typeface="Arial" panose="020B0604020202020204" pitchFamily="34" charset="0"/>
              </a:rPr>
              <a:t>COmité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fr-FR" altLang="fr-FR" b="1" dirty="0" err="1">
                <a:ea typeface="Times New Roman" panose="02020603050405020304" pitchFamily="18" charset="0"/>
                <a:cs typeface="Arial" panose="020B0604020202020204" pitchFamily="34" charset="0"/>
              </a:rPr>
              <a:t>DIRection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altLang="fr-FR" dirty="0">
                <a:ea typeface="Times New Roman" panose="02020603050405020304" pitchFamily="18" charset="0"/>
                <a:cs typeface="Arial" panose="020B0604020202020204" pitchFamily="34" charset="0"/>
              </a:rPr>
              <a:t>s’octroie </a:t>
            </a:r>
            <a:r>
              <a:rPr lang="fr-FR" altLang="fr-FR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79 %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 de leur prime maximum </a:t>
            </a:r>
            <a:r>
              <a:rPr lang="fr-FR" altLang="fr-FR" dirty="0">
                <a:ea typeface="Times New Roman" panose="02020603050405020304" pitchFamily="18" charset="0"/>
                <a:cs typeface="Arial" panose="020B0604020202020204" pitchFamily="34" charset="0"/>
              </a:rPr>
              <a:t>pour une 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année déficitaire 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GOI à gagné </a:t>
            </a:r>
            <a:r>
              <a:rPr lang="fr-FR" altLang="fr-FR" sz="2500" b="1" dirty="0">
                <a:ea typeface="Times New Roman" panose="02020603050405020304" pitchFamily="18" charset="0"/>
                <a:cs typeface="Arial" panose="020B0604020202020204" pitchFamily="34" charset="0"/>
              </a:rPr>
              <a:t>501 000 €</a:t>
            </a:r>
            <a:r>
              <a:rPr lang="fr-FR" altLang="fr-FR" b="1" dirty="0">
                <a:ea typeface="Times New Roman" panose="02020603050405020304" pitchFamily="18" charset="0"/>
                <a:cs typeface="Arial" panose="020B0604020202020204" pitchFamily="34" charset="0"/>
              </a:rPr>
              <a:t> grâce à nos impôts au titre du CICE </a:t>
            </a:r>
            <a:r>
              <a:rPr lang="fr-FR" altLang="fr-FR" sz="1600" i="1" dirty="0">
                <a:ea typeface="Times New Roman" panose="02020603050405020304" pitchFamily="18" charset="0"/>
                <a:cs typeface="Arial" panose="020B0604020202020204" pitchFamily="34" charset="0"/>
              </a:rPr>
              <a:t>(Crédit d’impôt pour la compétitivité et l’emploi)</a:t>
            </a:r>
            <a:r>
              <a:rPr lang="fr-FR" altLang="fr-FR" i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u="sng" dirty="0">
                <a:ea typeface="Times New Roman" panose="02020603050405020304" pitchFamily="18" charset="0"/>
                <a:cs typeface="Arial" panose="020B0604020202020204" pitchFamily="34" charset="0"/>
              </a:rPr>
              <a:t>Vous avez 2 choix 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altLang="fr-FR" b="1" i="1" dirty="0">
                <a:ea typeface="Times New Roman" panose="02020603050405020304" pitchFamily="18" charset="0"/>
                <a:cs typeface="Arial" panose="020B0604020202020204" pitchFamily="34" charset="0"/>
              </a:rPr>
              <a:t>Baisse la tête </a:t>
            </a:r>
            <a:r>
              <a:rPr lang="fr-FR" altLang="fr-FR" i="1" dirty="0">
                <a:ea typeface="Times New Roman" panose="02020603050405020304" pitchFamily="18" charset="0"/>
                <a:cs typeface="Arial" panose="020B0604020202020204" pitchFamily="34" charset="0"/>
              </a:rPr>
              <a:t>et ramasse les miettes</a:t>
            </a:r>
            <a:r>
              <a:rPr lang="fr-FR" altLang="fr-FR" b="1" i="1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altLang="fr-FR" b="1" i="1" dirty="0">
                <a:ea typeface="Times New Roman" panose="02020603050405020304" pitchFamily="18" charset="0"/>
                <a:cs typeface="Arial" panose="020B0604020202020204" pitchFamily="34" charset="0"/>
              </a:rPr>
              <a:t>Lève la tête </a:t>
            </a:r>
            <a:r>
              <a:rPr lang="fr-FR" altLang="fr-FR" i="1" dirty="0">
                <a:ea typeface="Times New Roman" panose="02020603050405020304" pitchFamily="18" charset="0"/>
                <a:cs typeface="Arial" panose="020B0604020202020204" pitchFamily="34" charset="0"/>
              </a:rPr>
              <a:t>et bataille pour la reconnaissance de notre travail,</a:t>
            </a:r>
            <a:endParaRPr lang="fr-FR" altLang="fr-FR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590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Format A4 (210 x 297 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Traditional Arabic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CGT</dc:creator>
  <cp:lastModifiedBy>cgtr regionsud</cp:lastModifiedBy>
  <cp:revision>428</cp:revision>
  <cp:lastPrinted>2018-11-08T14:16:06Z</cp:lastPrinted>
  <dcterms:created xsi:type="dcterms:W3CDTF">2014-12-15T13:30:59Z</dcterms:created>
  <dcterms:modified xsi:type="dcterms:W3CDTF">2019-12-10T18:23:07Z</dcterms:modified>
</cp:coreProperties>
</file>