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00"/>
    <a:srgbClr val="FF9900"/>
    <a:srgbClr val="FF99FF"/>
    <a:srgbClr val="FFFF66"/>
    <a:srgbClr val="0000CC"/>
    <a:srgbClr val="FCF600"/>
    <a:srgbClr val="FFFF00"/>
    <a:srgbClr val="0066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188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r">
              <a:defRPr sz="1200"/>
            </a:lvl1pPr>
          </a:lstStyle>
          <a:p>
            <a:fld id="{8DB4C1A2-E5A7-410E-BBDD-73BD478463C5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4" rIns="91426" bIns="45714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26" tIns="45714" rIns="91426" bIns="4571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r">
              <a:defRPr sz="1200"/>
            </a:lvl1pPr>
          </a:lstStyle>
          <a:p>
            <a:fld id="{16E14AB8-ECF2-46A5-A299-3FAF31B922D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4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01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78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24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90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1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549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34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2FA9B-D178-4977-8E57-6EA0D9DBAEDE}" type="datetimeFigureOut">
              <a:rPr lang="fr-FR" smtClean="0"/>
              <a:t>15/11/2019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6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image" Target="../media/image5.gi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www.lacgtr.fr/" TargetMode="External"/><Relationship Id="rId4" Type="http://schemas.openxmlformats.org/officeDocument/2006/relationships/hyperlink" Target="mailto:scgtrgoi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02EB323-D42A-4929-A32C-A940E4BE6235}"/>
              </a:ext>
            </a:extLst>
          </p:cNvPr>
          <p:cNvSpPr txBox="1"/>
          <p:nvPr/>
        </p:nvSpPr>
        <p:spPr>
          <a:xfrm>
            <a:off x="260648" y="1697951"/>
            <a:ext cx="3320033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fr-FR" sz="1400" b="1" u="sng" dirty="0"/>
              <a:t>1) ARRETER LA DEMULTIPLICATION</a:t>
            </a:r>
            <a:r>
              <a:rPr lang="fr-FR" sz="1400" dirty="0"/>
              <a:t> </a:t>
            </a:r>
            <a:r>
              <a:rPr lang="fr-FR" sz="1400" b="1" dirty="0"/>
              <a:t>des objectifs</a:t>
            </a:r>
            <a:r>
              <a:rPr lang="fr-FR" sz="1400" dirty="0"/>
              <a:t>, ligne par ligne, produit par produit, seuil par seuil, individuel </a:t>
            </a:r>
            <a:r>
              <a:rPr lang="fr-FR" sz="1400" b="1" dirty="0"/>
              <a:t>ou</a:t>
            </a:r>
            <a:r>
              <a:rPr lang="fr-FR" sz="1400" dirty="0"/>
              <a:t> collectif, individuel </a:t>
            </a:r>
            <a:r>
              <a:rPr lang="fr-FR" sz="1400" b="1" dirty="0"/>
              <a:t>et </a:t>
            </a:r>
            <a:r>
              <a:rPr lang="fr-FR" sz="1400" dirty="0"/>
              <a:t>collectif… (auto/MRH/santé/GAV/Prévoyance/UC/</a:t>
            </a:r>
            <a:r>
              <a:rPr lang="fr-FR" sz="1400" dirty="0" err="1"/>
              <a:t>Fourgous</a:t>
            </a:r>
            <a:r>
              <a:rPr lang="fr-FR" sz="1400" dirty="0"/>
              <a:t>/CM/</a:t>
            </a:r>
            <a:r>
              <a:rPr lang="fr-FR" sz="1400" dirty="0" err="1"/>
              <a:t>Désirio</a:t>
            </a:r>
            <a:r>
              <a:rPr lang="fr-FR" sz="1400" dirty="0"/>
              <a:t>/INR/</a:t>
            </a:r>
            <a:r>
              <a:rPr lang="fr-FR" sz="1400" dirty="0" err="1"/>
              <a:t>Multiéquipements</a:t>
            </a:r>
            <a:r>
              <a:rPr lang="fr-FR" sz="1400" dirty="0"/>
              <a:t>/Nouveaux clients/Malus…) :</a:t>
            </a:r>
          </a:p>
          <a:p>
            <a:pPr marL="171450" lvl="0" indent="-171450" fontAlgn="base">
              <a:buFontTx/>
              <a:buChar char="-"/>
            </a:pPr>
            <a:r>
              <a:rPr lang="fr-FR" sz="1400" dirty="0"/>
              <a:t>Un </a:t>
            </a:r>
            <a:r>
              <a:rPr lang="fr-FR" sz="1400" b="1" dirty="0"/>
              <a:t>PTF Client équitable</a:t>
            </a:r>
            <a:r>
              <a:rPr lang="fr-FR" sz="1400" dirty="0"/>
              <a:t>, conforme aux normes et raisonnable par salariés,</a:t>
            </a:r>
          </a:p>
          <a:p>
            <a:pPr marL="171450" lvl="0" indent="-171450" fontAlgn="base">
              <a:buFontTx/>
              <a:buChar char="-"/>
            </a:pPr>
            <a:r>
              <a:rPr lang="fr-FR" sz="1400" b="1" dirty="0"/>
              <a:t>Rémunération variable simple</a:t>
            </a:r>
            <a:r>
              <a:rPr lang="fr-FR" sz="1400" dirty="0"/>
              <a:t> en fonction du maintien et du développement du PTF</a:t>
            </a:r>
          </a:p>
          <a:p>
            <a:r>
              <a:rPr lang="fr-FR" sz="1400" dirty="0"/>
              <a:t> </a:t>
            </a:r>
          </a:p>
          <a:p>
            <a:pPr lvl="0" fontAlgn="base"/>
            <a:r>
              <a:rPr lang="fr-FR" sz="1400" b="1" dirty="0"/>
              <a:t>2) Une vrai GPEC : </a:t>
            </a:r>
            <a:r>
              <a:rPr lang="fr-FR" sz="1400" b="1" u="sng" dirty="0"/>
              <a:t>Evolution interne / plan de carrière</a:t>
            </a:r>
            <a:endParaRPr lang="fr-FR" sz="1400" dirty="0"/>
          </a:p>
          <a:p>
            <a:r>
              <a:rPr lang="fr-FR" sz="1400" dirty="0"/>
              <a:t> </a:t>
            </a:r>
          </a:p>
          <a:p>
            <a:pPr lvl="0" fontAlgn="base"/>
            <a:r>
              <a:rPr lang="fr-FR" sz="1400" b="1" dirty="0"/>
              <a:t>3) Une réelle égalité entre Hommes et Femmes</a:t>
            </a:r>
          </a:p>
          <a:p>
            <a:r>
              <a:rPr lang="fr-FR" sz="1400" dirty="0"/>
              <a:t> </a:t>
            </a:r>
          </a:p>
          <a:p>
            <a:pPr lvl="0" fontAlgn="base"/>
            <a:r>
              <a:rPr lang="fr-FR" sz="1400" b="1" dirty="0"/>
              <a:t>4) </a:t>
            </a:r>
            <a:r>
              <a:rPr lang="fr-FR" sz="1400" dirty="0"/>
              <a:t>Participation d’une </a:t>
            </a:r>
            <a:r>
              <a:rPr lang="fr-FR" sz="1400" b="1" dirty="0"/>
              <a:t>équipe de GOI au TIGRE </a:t>
            </a:r>
          </a:p>
          <a:p>
            <a:r>
              <a:rPr lang="fr-FR" sz="1400" i="1" dirty="0"/>
              <a:t>(Chaque année, l'une des régions de Groupama organise un événement sportif interne national : avec tournoi de football, challenge aventure, concours, ...)</a:t>
            </a:r>
            <a:endParaRPr lang="fr-FR" sz="1400" dirty="0"/>
          </a:p>
          <a:p>
            <a:r>
              <a:rPr lang="fr-FR" sz="1300" i="1" dirty="0"/>
              <a:t> </a:t>
            </a:r>
            <a:endParaRPr lang="fr-FR" sz="13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300" dirty="0"/>
          </a:p>
        </p:txBody>
      </p:sp>
      <p:pic>
        <p:nvPicPr>
          <p:cNvPr id="8" name="Image 1">
            <a:extLst>
              <a:ext uri="{FF2B5EF4-FFF2-40B4-BE49-F238E27FC236}">
                <a16:creationId xmlns:a16="http://schemas.microsoft.com/office/drawing/2014/main" id="{3389AE6C-0341-45B8-B111-7527F6AA4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9" y="56456"/>
            <a:ext cx="837956" cy="1063174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FD25B13-924B-4698-B0BC-C511B1342763}"/>
              </a:ext>
            </a:extLst>
          </p:cNvPr>
          <p:cNvSpPr txBox="1"/>
          <p:nvPr/>
        </p:nvSpPr>
        <p:spPr>
          <a:xfrm>
            <a:off x="836712" y="-1036"/>
            <a:ext cx="1290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A2B9ABD-7FDA-47AA-9721-77AFC3F977D3}"/>
              </a:ext>
            </a:extLst>
          </p:cNvPr>
          <p:cNvSpPr txBox="1"/>
          <p:nvPr/>
        </p:nvSpPr>
        <p:spPr>
          <a:xfrm>
            <a:off x="1988840" y="134269"/>
            <a:ext cx="259228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ROUPAMA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0C2DF0E-A93B-473B-B33E-20D049C53EEB}"/>
              </a:ext>
            </a:extLst>
          </p:cNvPr>
          <p:cNvSpPr txBox="1"/>
          <p:nvPr/>
        </p:nvSpPr>
        <p:spPr>
          <a:xfrm>
            <a:off x="1990130" y="541348"/>
            <a:ext cx="367240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ROUPONS#NOUS</a:t>
            </a:r>
          </a:p>
        </p:txBody>
      </p:sp>
      <p:pic>
        <p:nvPicPr>
          <p:cNvPr id="12" name="Picture 3" descr="C:\Users\GF1818\Desktop\instances\UDSG\Tracts\Gazette CGT\puzzle seul.png">
            <a:extLst>
              <a:ext uri="{FF2B5EF4-FFF2-40B4-BE49-F238E27FC236}">
                <a16:creationId xmlns:a16="http://schemas.microsoft.com/office/drawing/2014/main" id="{E2E8B392-0358-47EF-B630-598DB1728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0797">
            <a:off x="5542600" y="123889"/>
            <a:ext cx="955426" cy="86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5FBA062-BF07-4B3E-9F98-96A0A6C64FF4}"/>
              </a:ext>
            </a:extLst>
          </p:cNvPr>
          <p:cNvSpPr txBox="1"/>
          <p:nvPr/>
        </p:nvSpPr>
        <p:spPr>
          <a:xfrm>
            <a:off x="1481718" y="1155691"/>
            <a:ext cx="4092879" cy="34093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REVENDICATIONS CGTR – NAO 2020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FA1CDF96-34DE-4535-ABCD-98236A9935D6}"/>
              </a:ext>
            </a:extLst>
          </p:cNvPr>
          <p:cNvSpPr txBox="1"/>
          <p:nvPr/>
        </p:nvSpPr>
        <p:spPr>
          <a:xfrm rot="16200000">
            <a:off x="5559270" y="4885043"/>
            <a:ext cx="2376263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pas jeter sur la voie publique</a:t>
            </a:r>
          </a:p>
        </p:txBody>
      </p:sp>
      <p:sp>
        <p:nvSpPr>
          <p:cNvPr id="3" name="Rectangle 2"/>
          <p:cNvSpPr/>
          <p:nvPr/>
        </p:nvSpPr>
        <p:spPr>
          <a:xfrm>
            <a:off x="3513608" y="1697951"/>
            <a:ext cx="32178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fr-FR" sz="1400" b="1" dirty="0"/>
              <a:t>5) </a:t>
            </a:r>
            <a:r>
              <a:rPr lang="fr-FR" sz="1400" dirty="0"/>
              <a:t>Que GOI offre </a:t>
            </a:r>
            <a:r>
              <a:rPr lang="fr-FR" sz="1400" b="1" dirty="0"/>
              <a:t>un cadeau de fin d’année </a:t>
            </a:r>
            <a:r>
              <a:rPr lang="fr-FR" sz="1400" dirty="0"/>
              <a:t>à chaque salarié au même titre que les administrateurs</a:t>
            </a:r>
          </a:p>
          <a:p>
            <a:pPr lvl="0" fontAlgn="base"/>
            <a:endParaRPr lang="fr-FR" sz="1400" b="1" dirty="0"/>
          </a:p>
          <a:p>
            <a:pPr lvl="0" fontAlgn="base"/>
            <a:r>
              <a:rPr lang="fr-FR" sz="1400" b="1" dirty="0"/>
              <a:t>6) </a:t>
            </a:r>
            <a:r>
              <a:rPr lang="fr-FR" sz="1400" dirty="0"/>
              <a:t>Baisse du temps de travail :</a:t>
            </a:r>
          </a:p>
          <a:p>
            <a:pPr lvl="0" fontAlgn="base"/>
            <a:r>
              <a:rPr lang="fr-FR" sz="1400" b="1" dirty="0"/>
              <a:t>Passage à 32 h hebdomadaire </a:t>
            </a:r>
            <a:r>
              <a:rPr lang="fr-FR" sz="1400" dirty="0"/>
              <a:t>(payé 39H)</a:t>
            </a:r>
            <a:r>
              <a:rPr lang="fr-FR" sz="1400" b="1" dirty="0"/>
              <a:t> </a:t>
            </a:r>
            <a:endParaRPr lang="fr-FR" sz="1400" dirty="0"/>
          </a:p>
          <a:p>
            <a:pPr lvl="0" fontAlgn="base"/>
            <a:endParaRPr lang="fr-FR" sz="1400" b="1" dirty="0"/>
          </a:p>
          <a:p>
            <a:pPr lvl="0" fontAlgn="base"/>
            <a:r>
              <a:rPr lang="fr-FR" sz="1400" b="1" dirty="0"/>
              <a:t>7) Journée de solidarité à la charge de l’employeur</a:t>
            </a:r>
            <a:endParaRPr lang="fr-FR" sz="1400" dirty="0"/>
          </a:p>
          <a:p>
            <a:r>
              <a:rPr lang="fr-FR" sz="1400" dirty="0"/>
              <a:t> </a:t>
            </a:r>
          </a:p>
          <a:p>
            <a:pPr lvl="0" fontAlgn="base"/>
            <a:r>
              <a:rPr lang="fr-FR" sz="1400" b="1" dirty="0"/>
              <a:t>8) 150 € net/mensuel d’augmentations </a:t>
            </a:r>
            <a:r>
              <a:rPr lang="fr-FR" sz="1400" dirty="0"/>
              <a:t>collectives pour tous les salariés</a:t>
            </a:r>
          </a:p>
          <a:p>
            <a:pPr lvl="0" fontAlgn="base"/>
            <a:endParaRPr lang="fr-FR" sz="1400" dirty="0"/>
          </a:p>
          <a:p>
            <a:pPr lvl="0" fontAlgn="base"/>
            <a:r>
              <a:rPr lang="fr-FR" sz="1400" b="1" dirty="0"/>
              <a:t>9) </a:t>
            </a:r>
            <a:r>
              <a:rPr lang="fr-FR" sz="1400" dirty="0"/>
              <a:t>Un </a:t>
            </a:r>
            <a:r>
              <a:rPr lang="fr-FR" sz="1400" b="1" dirty="0"/>
              <a:t>14</a:t>
            </a:r>
            <a:r>
              <a:rPr lang="fr-FR" sz="1400" b="1" baseline="30000" dirty="0"/>
              <a:t>ème</a:t>
            </a:r>
            <a:r>
              <a:rPr lang="fr-FR" sz="1400" b="1" dirty="0"/>
              <a:t> mois </a:t>
            </a:r>
            <a:endParaRPr lang="fr-FR" sz="1400" dirty="0"/>
          </a:p>
          <a:p>
            <a:pPr lvl="0" fontAlgn="base"/>
            <a:endParaRPr lang="fr-FR" sz="1400" b="1" dirty="0"/>
          </a:p>
          <a:p>
            <a:pPr lvl="0" fontAlgn="base"/>
            <a:r>
              <a:rPr lang="fr-FR" sz="1400" b="1" dirty="0"/>
              <a:t>10) </a:t>
            </a:r>
            <a:r>
              <a:rPr lang="fr-FR" sz="1400" dirty="0"/>
              <a:t>Classification : </a:t>
            </a:r>
            <a:r>
              <a:rPr lang="fr-FR" sz="1400" b="1" dirty="0"/>
              <a:t>Passage en classe 4 </a:t>
            </a:r>
            <a:r>
              <a:rPr lang="fr-FR" sz="1400" dirty="0"/>
              <a:t>des commerciaux spécialisés, A minima,</a:t>
            </a:r>
            <a:r>
              <a:rPr lang="fr-FR" sz="1400" b="1" dirty="0"/>
              <a:t> le CDI doit être la classe 3 à GOI !</a:t>
            </a:r>
            <a:endParaRPr lang="fr-FR" sz="1400" dirty="0"/>
          </a:p>
          <a:p>
            <a:pPr lvl="0" fontAlgn="base"/>
            <a:endParaRPr lang="fr-FR" sz="1400" b="1" dirty="0"/>
          </a:p>
          <a:p>
            <a:pPr lvl="0" fontAlgn="base"/>
            <a:r>
              <a:rPr lang="fr-FR" sz="1400" b="1" dirty="0"/>
              <a:t>11) L’évolution du</a:t>
            </a:r>
            <a:r>
              <a:rPr lang="fr-FR" sz="1400" dirty="0"/>
              <a:t> </a:t>
            </a:r>
            <a:r>
              <a:rPr lang="fr-FR" sz="1400" b="1" dirty="0"/>
              <a:t>Plafond participation employeur chèque déjeuner </a:t>
            </a:r>
            <a:r>
              <a:rPr lang="fr-FR" sz="1400" dirty="0"/>
              <a:t>(5,52 € en 2019)</a:t>
            </a:r>
          </a:p>
          <a:p>
            <a:r>
              <a:rPr lang="fr-FR" sz="1400" dirty="0"/>
              <a:t> </a:t>
            </a:r>
          </a:p>
          <a:p>
            <a:r>
              <a:rPr lang="fr-FR" sz="1400" b="1" dirty="0"/>
              <a:t> 12) </a:t>
            </a:r>
            <a:r>
              <a:rPr lang="fr-FR" sz="1400" dirty="0"/>
              <a:t>Aide pour la garde des enfants </a:t>
            </a:r>
            <a:r>
              <a:rPr lang="fr-FR" sz="1400" b="1" dirty="0"/>
              <a:t>(CESU) jusqu’à 7 ans :  150 € / mois / enfant</a:t>
            </a:r>
            <a:endParaRPr lang="fr-FR" sz="1400" dirty="0"/>
          </a:p>
          <a:p>
            <a:r>
              <a:rPr lang="fr-FR" sz="1400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412317" y="7427430"/>
            <a:ext cx="620258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00" dirty="0"/>
              <a:t>Un </a:t>
            </a:r>
            <a:r>
              <a:rPr lang="fr-FR" sz="1300" b="1" dirty="0"/>
              <a:t>SALARIÉ</a:t>
            </a:r>
            <a:r>
              <a:rPr lang="fr-FR" sz="1300" dirty="0"/>
              <a:t> en bonne santé, satisfait, épanoui, reconnu et heureux contribue au bon développement </a:t>
            </a:r>
            <a:r>
              <a:rPr lang="fr-FR" sz="1300" b="1" dirty="0"/>
              <a:t>DE L’ENTREPRISE</a:t>
            </a:r>
            <a:r>
              <a:rPr lang="fr-FR" sz="1300" dirty="0"/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3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</a:rPr>
              <a:t>             Syndicat CGTR.GOI – Tract du 15/11/2019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b="1" dirty="0">
                <a:cs typeface="Arial" panose="020B0604020202020204" pitchFamily="34" charset="0"/>
              </a:rPr>
              <a:t>       </a:t>
            </a: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scgtrgoi@gmail.com</a:t>
            </a:r>
            <a:r>
              <a:rPr lang="fr-FR" altLang="fr-FR" sz="1300" b="1" dirty="0"/>
              <a:t>    </a:t>
            </a: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www.lacgtr.fr</a:t>
            </a:r>
            <a:endParaRPr lang="fr-FR" altLang="fr-FR" sz="13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61" y="9113837"/>
            <a:ext cx="69135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F8E7B06-D15F-44D9-8FFC-ED8D885551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19" y="7900584"/>
            <a:ext cx="1943100" cy="112395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ED253863-DE70-4D6B-9A71-171FBCF482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00" y="8375846"/>
            <a:ext cx="1710421" cy="54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3590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Format A4 (210 x 297 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Traditional Arabic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CGT</dc:creator>
  <cp:lastModifiedBy>cgtr regionsud</cp:lastModifiedBy>
  <cp:revision>418</cp:revision>
  <cp:lastPrinted>2018-11-08T14:16:06Z</cp:lastPrinted>
  <dcterms:created xsi:type="dcterms:W3CDTF">2014-12-15T13:30:59Z</dcterms:created>
  <dcterms:modified xsi:type="dcterms:W3CDTF">2019-11-15T04:56:48Z</dcterms:modified>
</cp:coreProperties>
</file>