
<file path=[Content_Types].xml><?xml version="1.0" encoding="utf-8"?>
<Types xmlns="http://schemas.openxmlformats.org/package/2006/content-types">
  <Default Extension="emf" ContentType="image/x-emf"/>
  <Default Extension="gif" ContentType="image/gif"/>
  <Default Extension="jpeg" ContentType="image/jpeg"/>
  <Default Extension="jpg" ContentType="image/pn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5" r:id="rId2"/>
  </p:sldIdLst>
  <p:sldSz cx="6858000" cy="9906000" type="A4"/>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33FF"/>
    <a:srgbClr val="99CC00"/>
    <a:srgbClr val="CC0099"/>
    <a:srgbClr val="FF9900"/>
    <a:srgbClr val="66CCFF"/>
    <a:srgbClr val="009999"/>
    <a:srgbClr val="003366"/>
    <a:srgbClr val="336699"/>
    <a:srgbClr val="33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6" d="100"/>
          <a:sy n="76" d="100"/>
        </p:scale>
        <p:origin x="1876" y="56"/>
      </p:cViewPr>
      <p:guideLst>
        <p:guide orient="horz" pos="3120"/>
        <p:guide pos="216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6" y="4"/>
            <a:ext cx="2945659" cy="496332"/>
          </a:xfrm>
          <a:prstGeom prst="rect">
            <a:avLst/>
          </a:prstGeom>
        </p:spPr>
        <p:txBody>
          <a:bodyPr vert="horz" lIns="91404" tIns="45703" rIns="91404" bIns="45703" rtlCol="0"/>
          <a:lstStyle>
            <a:lvl1pPr algn="l">
              <a:defRPr sz="1200"/>
            </a:lvl1pPr>
          </a:lstStyle>
          <a:p>
            <a:endParaRPr lang="fr-FR" dirty="0"/>
          </a:p>
        </p:txBody>
      </p:sp>
      <p:sp>
        <p:nvSpPr>
          <p:cNvPr id="3" name="Espace réservé de la date 2"/>
          <p:cNvSpPr>
            <a:spLocks noGrp="1"/>
          </p:cNvSpPr>
          <p:nvPr>
            <p:ph type="dt" idx="1"/>
          </p:nvPr>
        </p:nvSpPr>
        <p:spPr>
          <a:xfrm>
            <a:off x="3850449" y="4"/>
            <a:ext cx="2945659" cy="496332"/>
          </a:xfrm>
          <a:prstGeom prst="rect">
            <a:avLst/>
          </a:prstGeom>
        </p:spPr>
        <p:txBody>
          <a:bodyPr vert="horz" lIns="91404" tIns="45703" rIns="91404" bIns="45703" rtlCol="0"/>
          <a:lstStyle>
            <a:lvl1pPr algn="r">
              <a:defRPr sz="1200"/>
            </a:lvl1pPr>
          </a:lstStyle>
          <a:p>
            <a:fld id="{8DB4C1A2-E5A7-410E-BBDD-73BD478463C5}" type="datetimeFigureOut">
              <a:rPr lang="fr-FR" smtClean="0"/>
              <a:t>10/04/2019</a:t>
            </a:fld>
            <a:endParaRPr lang="fr-FR" dirty="0"/>
          </a:p>
        </p:txBody>
      </p:sp>
      <p:sp>
        <p:nvSpPr>
          <p:cNvPr id="4" name="Espace réservé de l'image des diapositives 3"/>
          <p:cNvSpPr>
            <a:spLocks noGrp="1" noRot="1" noChangeAspect="1"/>
          </p:cNvSpPr>
          <p:nvPr>
            <p:ph type="sldImg" idx="2"/>
          </p:nvPr>
        </p:nvSpPr>
        <p:spPr>
          <a:xfrm>
            <a:off x="2111375" y="744538"/>
            <a:ext cx="2574925" cy="3722687"/>
          </a:xfrm>
          <a:prstGeom prst="rect">
            <a:avLst/>
          </a:prstGeom>
          <a:noFill/>
          <a:ln w="12700">
            <a:solidFill>
              <a:prstClr val="black"/>
            </a:solidFill>
          </a:ln>
        </p:spPr>
        <p:txBody>
          <a:bodyPr vert="horz" lIns="91404" tIns="45703" rIns="91404" bIns="45703" rtlCol="0" anchor="ctr"/>
          <a:lstStyle/>
          <a:p>
            <a:endParaRPr lang="fr-FR" dirty="0"/>
          </a:p>
        </p:txBody>
      </p:sp>
      <p:sp>
        <p:nvSpPr>
          <p:cNvPr id="5" name="Espace réservé des commentaires 4"/>
          <p:cNvSpPr>
            <a:spLocks noGrp="1"/>
          </p:cNvSpPr>
          <p:nvPr>
            <p:ph type="body" sz="quarter" idx="3"/>
          </p:nvPr>
        </p:nvSpPr>
        <p:spPr>
          <a:xfrm>
            <a:off x="679768" y="4715159"/>
            <a:ext cx="5438140" cy="4466987"/>
          </a:xfrm>
          <a:prstGeom prst="rect">
            <a:avLst/>
          </a:prstGeom>
        </p:spPr>
        <p:txBody>
          <a:bodyPr vert="horz" lIns="91404" tIns="45703" rIns="91404" bIns="45703"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6" y="9428587"/>
            <a:ext cx="2945659" cy="496332"/>
          </a:xfrm>
          <a:prstGeom prst="rect">
            <a:avLst/>
          </a:prstGeom>
        </p:spPr>
        <p:txBody>
          <a:bodyPr vert="horz" lIns="91404" tIns="45703" rIns="91404" bIns="45703"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50449" y="9428587"/>
            <a:ext cx="2945659" cy="496332"/>
          </a:xfrm>
          <a:prstGeom prst="rect">
            <a:avLst/>
          </a:prstGeom>
        </p:spPr>
        <p:txBody>
          <a:bodyPr vert="horz" lIns="91404" tIns="45703" rIns="91404" bIns="45703" rtlCol="0" anchor="b"/>
          <a:lstStyle>
            <a:lvl1pPr algn="r">
              <a:defRPr sz="1200"/>
            </a:lvl1pPr>
          </a:lstStyle>
          <a:p>
            <a:fld id="{16E14AB8-ECF2-46A5-A299-3FAF31B922DD}" type="slidenum">
              <a:rPr lang="fr-FR" smtClean="0"/>
              <a:t>‹N°›</a:t>
            </a:fld>
            <a:endParaRPr lang="fr-FR" dirty="0"/>
          </a:p>
        </p:txBody>
      </p:sp>
    </p:spTree>
    <p:extLst>
      <p:ext uri="{BB962C8B-B14F-4D97-AF65-F5344CB8AC3E}">
        <p14:creationId xmlns:p14="http://schemas.microsoft.com/office/powerpoint/2010/main" val="22444794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111375" y="744538"/>
            <a:ext cx="2574925" cy="3722687"/>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6E14AB8-ECF2-46A5-A299-3FAF31B922DD}" type="slidenum">
              <a:rPr lang="fr-FR" smtClean="0"/>
              <a:t>1</a:t>
            </a:fld>
            <a:endParaRPr lang="fr-FR" dirty="0"/>
          </a:p>
        </p:txBody>
      </p:sp>
    </p:spTree>
    <p:extLst>
      <p:ext uri="{BB962C8B-B14F-4D97-AF65-F5344CB8AC3E}">
        <p14:creationId xmlns:p14="http://schemas.microsoft.com/office/powerpoint/2010/main" val="40312304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3077284"/>
            <a:ext cx="5829300" cy="2123369"/>
          </a:xfrm>
        </p:spPr>
        <p:txBody>
          <a:bodyPr/>
          <a:lstStyle/>
          <a:p>
            <a:r>
              <a:rPr lang="fr-FR"/>
              <a:t>Modifiez le style du titre</a:t>
            </a:r>
          </a:p>
        </p:txBody>
      </p:sp>
      <p:sp>
        <p:nvSpPr>
          <p:cNvPr id="3" name="Sous-titr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A112FA9B-D178-4977-8E57-6EA0D9DBAEDE}" type="datetimeFigureOut">
              <a:rPr lang="fr-FR" smtClean="0"/>
              <a:t>10/04/2019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56521659-C2E8-4141-AC67-84179E37F9AA}" type="slidenum">
              <a:rPr lang="fr-FR" smtClean="0"/>
              <a:t>‹N°›</a:t>
            </a:fld>
            <a:endParaRPr lang="fr-FR" dirty="0"/>
          </a:p>
        </p:txBody>
      </p:sp>
    </p:spTree>
    <p:extLst>
      <p:ext uri="{BB962C8B-B14F-4D97-AF65-F5344CB8AC3E}">
        <p14:creationId xmlns:p14="http://schemas.microsoft.com/office/powerpoint/2010/main" val="9801924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112FA9B-D178-4977-8E57-6EA0D9DBAEDE}" type="datetimeFigureOut">
              <a:rPr lang="fr-FR" smtClean="0"/>
              <a:t>10/04/2019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56521659-C2E8-4141-AC67-84179E37F9AA}" type="slidenum">
              <a:rPr lang="fr-FR" smtClean="0"/>
              <a:t>‹N°›</a:t>
            </a:fld>
            <a:endParaRPr lang="fr-FR" dirty="0"/>
          </a:p>
        </p:txBody>
      </p:sp>
    </p:spTree>
    <p:extLst>
      <p:ext uri="{BB962C8B-B14F-4D97-AF65-F5344CB8AC3E}">
        <p14:creationId xmlns:p14="http://schemas.microsoft.com/office/powerpoint/2010/main" val="267416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72050" y="396702"/>
            <a:ext cx="1543050" cy="8452202"/>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342900" y="396702"/>
            <a:ext cx="4514850" cy="8452202"/>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112FA9B-D178-4977-8E57-6EA0D9DBAEDE}" type="datetimeFigureOut">
              <a:rPr lang="fr-FR" smtClean="0"/>
              <a:t>10/04/2019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56521659-C2E8-4141-AC67-84179E37F9AA}" type="slidenum">
              <a:rPr lang="fr-FR" smtClean="0"/>
              <a:t>‹N°›</a:t>
            </a:fld>
            <a:endParaRPr lang="fr-FR" dirty="0"/>
          </a:p>
        </p:txBody>
      </p:sp>
    </p:spTree>
    <p:extLst>
      <p:ext uri="{BB962C8B-B14F-4D97-AF65-F5344CB8AC3E}">
        <p14:creationId xmlns:p14="http://schemas.microsoft.com/office/powerpoint/2010/main" val="3801789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112FA9B-D178-4977-8E57-6EA0D9DBAEDE}" type="datetimeFigureOut">
              <a:rPr lang="fr-FR" smtClean="0"/>
              <a:t>10/04/2019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56521659-C2E8-4141-AC67-84179E37F9AA}" type="slidenum">
              <a:rPr lang="fr-FR" smtClean="0"/>
              <a:t>‹N°›</a:t>
            </a:fld>
            <a:endParaRPr lang="fr-FR" dirty="0"/>
          </a:p>
        </p:txBody>
      </p:sp>
    </p:spTree>
    <p:extLst>
      <p:ext uri="{BB962C8B-B14F-4D97-AF65-F5344CB8AC3E}">
        <p14:creationId xmlns:p14="http://schemas.microsoft.com/office/powerpoint/2010/main" val="854243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735" y="6365522"/>
            <a:ext cx="5829300" cy="1967442"/>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541735" y="4198589"/>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A112FA9B-D178-4977-8E57-6EA0D9DBAEDE}" type="datetimeFigureOut">
              <a:rPr lang="fr-FR" smtClean="0"/>
              <a:t>10/04/2019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56521659-C2E8-4141-AC67-84179E37F9AA}" type="slidenum">
              <a:rPr lang="fr-FR" smtClean="0"/>
              <a:t>‹N°›</a:t>
            </a:fld>
            <a:endParaRPr lang="fr-FR" dirty="0"/>
          </a:p>
        </p:txBody>
      </p:sp>
    </p:spTree>
    <p:extLst>
      <p:ext uri="{BB962C8B-B14F-4D97-AF65-F5344CB8AC3E}">
        <p14:creationId xmlns:p14="http://schemas.microsoft.com/office/powerpoint/2010/main" val="2877860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342900" y="2311403"/>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486150" y="2311403"/>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A112FA9B-D178-4977-8E57-6EA0D9DBAEDE}" type="datetimeFigureOut">
              <a:rPr lang="fr-FR" smtClean="0"/>
              <a:t>10/04/2019</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56521659-C2E8-4141-AC67-84179E37F9AA}" type="slidenum">
              <a:rPr lang="fr-FR" smtClean="0"/>
              <a:t>‹N°›</a:t>
            </a:fld>
            <a:endParaRPr lang="fr-FR" dirty="0"/>
          </a:p>
        </p:txBody>
      </p:sp>
    </p:spTree>
    <p:extLst>
      <p:ext uri="{BB962C8B-B14F-4D97-AF65-F5344CB8AC3E}">
        <p14:creationId xmlns:p14="http://schemas.microsoft.com/office/powerpoint/2010/main" val="3979908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342902"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342902"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A112FA9B-D178-4977-8E57-6EA0D9DBAEDE}" type="datetimeFigureOut">
              <a:rPr lang="fr-FR" smtClean="0"/>
              <a:t>10/04/2019</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56521659-C2E8-4141-AC67-84179E37F9AA}" type="slidenum">
              <a:rPr lang="fr-FR" smtClean="0"/>
              <a:t>‹N°›</a:t>
            </a:fld>
            <a:endParaRPr lang="fr-FR" dirty="0"/>
          </a:p>
        </p:txBody>
      </p:sp>
    </p:spTree>
    <p:extLst>
      <p:ext uri="{BB962C8B-B14F-4D97-AF65-F5344CB8AC3E}">
        <p14:creationId xmlns:p14="http://schemas.microsoft.com/office/powerpoint/2010/main" val="4071149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A112FA9B-D178-4977-8E57-6EA0D9DBAEDE}" type="datetimeFigureOut">
              <a:rPr lang="fr-FR" smtClean="0"/>
              <a:t>10/04/2019</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56521659-C2E8-4141-AC67-84179E37F9AA}" type="slidenum">
              <a:rPr lang="fr-FR" smtClean="0"/>
              <a:t>‹N°›</a:t>
            </a:fld>
            <a:endParaRPr lang="fr-FR" dirty="0"/>
          </a:p>
        </p:txBody>
      </p:sp>
    </p:spTree>
    <p:extLst>
      <p:ext uri="{BB962C8B-B14F-4D97-AF65-F5344CB8AC3E}">
        <p14:creationId xmlns:p14="http://schemas.microsoft.com/office/powerpoint/2010/main" val="3305496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112FA9B-D178-4977-8E57-6EA0D9DBAEDE}" type="datetimeFigureOut">
              <a:rPr lang="fr-FR" smtClean="0"/>
              <a:t>10/04/2019</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56521659-C2E8-4141-AC67-84179E37F9AA}" type="slidenum">
              <a:rPr lang="fr-FR" smtClean="0"/>
              <a:t>‹N°›</a:t>
            </a:fld>
            <a:endParaRPr lang="fr-FR" dirty="0"/>
          </a:p>
        </p:txBody>
      </p:sp>
    </p:spTree>
    <p:extLst>
      <p:ext uri="{BB962C8B-B14F-4D97-AF65-F5344CB8AC3E}">
        <p14:creationId xmlns:p14="http://schemas.microsoft.com/office/powerpoint/2010/main" val="3746749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1" y="394406"/>
            <a:ext cx="2256235" cy="1678517"/>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2681289" y="394409"/>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342901" y="2072925"/>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A112FA9B-D178-4977-8E57-6EA0D9DBAEDE}" type="datetimeFigureOut">
              <a:rPr lang="fr-FR" smtClean="0"/>
              <a:t>10/04/2019</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56521659-C2E8-4141-AC67-84179E37F9AA}" type="slidenum">
              <a:rPr lang="fr-FR" smtClean="0"/>
              <a:t>‹N°›</a:t>
            </a:fld>
            <a:endParaRPr lang="fr-FR" dirty="0"/>
          </a:p>
        </p:txBody>
      </p:sp>
    </p:spTree>
    <p:extLst>
      <p:ext uri="{BB962C8B-B14F-4D97-AF65-F5344CB8AC3E}">
        <p14:creationId xmlns:p14="http://schemas.microsoft.com/office/powerpoint/2010/main" val="1837636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934202"/>
            <a:ext cx="4114800" cy="818622"/>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344216" y="7752824"/>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A112FA9B-D178-4977-8E57-6EA0D9DBAEDE}" type="datetimeFigureOut">
              <a:rPr lang="fr-FR" smtClean="0"/>
              <a:t>10/04/2019</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56521659-C2E8-4141-AC67-84179E37F9AA}" type="slidenum">
              <a:rPr lang="fr-FR" smtClean="0"/>
              <a:t>‹N°›</a:t>
            </a:fld>
            <a:endParaRPr lang="fr-FR" dirty="0"/>
          </a:p>
        </p:txBody>
      </p:sp>
    </p:spTree>
    <p:extLst>
      <p:ext uri="{BB962C8B-B14F-4D97-AF65-F5344CB8AC3E}">
        <p14:creationId xmlns:p14="http://schemas.microsoft.com/office/powerpoint/2010/main" val="3388348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7000"/>
            <a:lum/>
          </a:blip>
          <a:srcRect/>
          <a:stretch>
            <a:fillRect l="-63000" r="-63000"/>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342900" y="2311403"/>
            <a:ext cx="6172200" cy="6537502"/>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342900" y="9181398"/>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A112FA9B-D178-4977-8E57-6EA0D9DBAEDE}" type="datetimeFigureOut">
              <a:rPr lang="fr-FR" smtClean="0"/>
              <a:t>10/04/2019</a:t>
            </a:fld>
            <a:endParaRPr lang="fr-FR" dirty="0"/>
          </a:p>
        </p:txBody>
      </p:sp>
      <p:sp>
        <p:nvSpPr>
          <p:cNvPr id="5" name="Espace réservé du pied de page 4"/>
          <p:cNvSpPr>
            <a:spLocks noGrp="1"/>
          </p:cNvSpPr>
          <p:nvPr>
            <p:ph type="ftr" sz="quarter" idx="3"/>
          </p:nvPr>
        </p:nvSpPr>
        <p:spPr>
          <a:xfrm>
            <a:off x="2343150" y="9181398"/>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4914900" y="9181398"/>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56521659-C2E8-4141-AC67-84179E37F9AA}" type="slidenum">
              <a:rPr lang="fr-FR" smtClean="0"/>
              <a:t>‹N°›</a:t>
            </a:fld>
            <a:endParaRPr lang="fr-FR" dirty="0"/>
          </a:p>
        </p:txBody>
      </p:sp>
    </p:spTree>
    <p:extLst>
      <p:ext uri="{BB962C8B-B14F-4D97-AF65-F5344CB8AC3E}">
        <p14:creationId xmlns:p14="http://schemas.microsoft.com/office/powerpoint/2010/main" val="2202684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g"/><Relationship Id="rId7" Type="http://schemas.openxmlformats.org/officeDocument/2006/relationships/image" Target="../media/image5.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10" Type="http://schemas.openxmlformats.org/officeDocument/2006/relationships/hyperlink" Target="https://www.legifrance.gouv.fr/affichCodeArticle.do?cidTexte=LEGITEXT000006072050&amp;idArticle=LEGIARTI000006901903&amp;dateTexte=&amp;categorieLien=cid" TargetMode="External"/><Relationship Id="rId4" Type="http://schemas.openxmlformats.org/officeDocument/2006/relationships/image" Target="../media/image2.jpeg"/><Relationship Id="rId9" Type="http://schemas.openxmlformats.org/officeDocument/2006/relationships/image" Target="../media/image7.gif"/></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25000"/>
            <a:lum/>
          </a:blip>
          <a:srcRect/>
          <a:stretch>
            <a:fillRect l="-63000" r="-63000"/>
          </a:stretch>
        </a:blipFill>
        <a:effectLst/>
      </p:bgPr>
    </p:bg>
    <p:spTree>
      <p:nvGrpSpPr>
        <p:cNvPr id="1" name=""/>
        <p:cNvGrpSpPr/>
        <p:nvPr/>
      </p:nvGrpSpPr>
      <p:grpSpPr>
        <a:xfrm>
          <a:off x="0" y="0"/>
          <a:ext cx="0" cy="0"/>
          <a:chOff x="0" y="0"/>
          <a:chExt cx="0" cy="0"/>
        </a:xfrm>
      </p:grpSpPr>
      <p:pic>
        <p:nvPicPr>
          <p:cNvPr id="10" name="Picture 2" descr="RÃ©sultat de recherche d'images pour &quot;code du travail&quot;">
            <a:extLst>
              <a:ext uri="{FF2B5EF4-FFF2-40B4-BE49-F238E27FC236}">
                <a16:creationId xmlns:a16="http://schemas.microsoft.com/office/drawing/2014/main" id="{A8CDA033-269A-442D-B938-69771A5D5B6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20874935">
            <a:off x="622456" y="3236669"/>
            <a:ext cx="2148750" cy="1521025"/>
          </a:xfrm>
          <a:prstGeom prst="rect">
            <a:avLst/>
          </a:prstGeom>
          <a:noFill/>
          <a:extLst>
            <a:ext uri="{909E8E84-426E-40DD-AFC4-6F175D3DCCD1}">
              <a14:hiddenFill xmlns:a14="http://schemas.microsoft.com/office/drawing/2010/main">
                <a:solidFill>
                  <a:srgbClr val="FFFFFF"/>
                </a:solidFill>
              </a14:hiddenFill>
            </a:ext>
          </a:extLst>
        </p:spPr>
      </p:pic>
      <p:sp>
        <p:nvSpPr>
          <p:cNvPr id="7" name="ZoneTexte 6"/>
          <p:cNvSpPr txBox="1"/>
          <p:nvPr/>
        </p:nvSpPr>
        <p:spPr>
          <a:xfrm>
            <a:off x="836712" y="-1036"/>
            <a:ext cx="1290013" cy="1569660"/>
          </a:xfrm>
          <a:prstGeom prst="rect">
            <a:avLst/>
          </a:prstGeom>
          <a:noFill/>
        </p:spPr>
        <p:txBody>
          <a:bodyPr wrap="square" rtlCol="0">
            <a:spAutoFit/>
          </a:bodyPr>
          <a:lstStyle/>
          <a:p>
            <a:pPr algn="ctr"/>
            <a:r>
              <a:rPr lang="fr-FR" sz="9600" b="1" dirty="0">
                <a:solidFill>
                  <a:srgbClr val="FF0000"/>
                </a:solidFill>
                <a:latin typeface="Traditional Arabic" panose="02020603050405020304" pitchFamily="18" charset="-78"/>
                <a:cs typeface="Traditional Arabic" panose="02020603050405020304" pitchFamily="18" charset="-78"/>
              </a:rPr>
              <a:t>G</a:t>
            </a:r>
          </a:p>
        </p:txBody>
      </p:sp>
      <p:pic>
        <p:nvPicPr>
          <p:cNvPr id="1027" name="Picture 3" descr="C:\Users\GF1818\Desktop\instances\UDSG\Tracts\Gazette CGT\puzzle seul.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20900797">
            <a:off x="5542600" y="123889"/>
            <a:ext cx="955426" cy="868569"/>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6000" y="36000"/>
            <a:ext cx="864000" cy="104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29" name="Picture 5" descr="C:\Users\GF1818\Desktop\instances\UDSG\Tracts\Gazette CGT\fond personnages.jpg"/>
          <p:cNvPicPr>
            <a:picLocks noChangeAspect="1" noChangeArrowheads="1"/>
          </p:cNvPicPr>
          <p:nvPr/>
        </p:nvPicPr>
        <p:blipFill rotWithShape="1">
          <a:blip r:embed="rId6">
            <a:extLst>
              <a:ext uri="{28A0092B-C50C-407E-A947-70E740481C1C}">
                <a14:useLocalDpi xmlns:a14="http://schemas.microsoft.com/office/drawing/2010/main" val="0"/>
              </a:ext>
            </a:extLst>
          </a:blip>
          <a:srcRect b="68943"/>
          <a:stretch/>
        </p:blipFill>
        <p:spPr bwMode="auto">
          <a:xfrm>
            <a:off x="-27384" y="9022654"/>
            <a:ext cx="6912768" cy="79468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98304" y="11540"/>
            <a:ext cx="882423" cy="11526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41" name="Image 1"/>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24669" y="56456"/>
            <a:ext cx="837956" cy="1063174"/>
          </a:xfrm>
          <a:prstGeom prst="rect">
            <a:avLst/>
          </a:prstGeom>
          <a:ln>
            <a:noFill/>
          </a:ln>
          <a:effectLst/>
          <a:extLst>
            <a:ext uri="{91240B29-F687-4F45-9708-019B960494DF}">
              <a14:hiddenLine xmlns:a14="http://schemas.microsoft.com/office/drawing/2010/main" w="9525">
                <a:solidFill>
                  <a:srgbClr val="000000"/>
                </a:solidFill>
                <a:miter lim="800000"/>
                <a:headEnd/>
                <a:tailEnd/>
              </a14:hiddenLine>
            </a:ext>
          </a:extLst>
        </p:spPr>
      </p:pic>
      <p:sp>
        <p:nvSpPr>
          <p:cNvPr id="44" name="ZoneTexte 43"/>
          <p:cNvSpPr txBox="1"/>
          <p:nvPr/>
        </p:nvSpPr>
        <p:spPr>
          <a:xfrm>
            <a:off x="1988840" y="134269"/>
            <a:ext cx="2592288" cy="523220"/>
          </a:xfrm>
          <a:prstGeom prst="rect">
            <a:avLst/>
          </a:prstGeom>
          <a:noFill/>
        </p:spPr>
        <p:txBody>
          <a:bodyPr wrap="square" lIns="0" rtlCol="0">
            <a:spAutoFit/>
          </a:bodyPr>
          <a:lstStyle/>
          <a:p>
            <a:r>
              <a:rPr lang="fr-FR" sz="2800" b="1" dirty="0">
                <a:solidFill>
                  <a:schemeClr val="tx1">
                    <a:lumMod val="75000"/>
                    <a:lumOff val="25000"/>
                  </a:schemeClr>
                </a:solidFill>
                <a:latin typeface="Traditional Arabic" panose="02020603050405020304" pitchFamily="18" charset="-78"/>
                <a:cs typeface="Traditional Arabic" panose="02020603050405020304" pitchFamily="18" charset="-78"/>
              </a:rPr>
              <a:t>ROUPAMA</a:t>
            </a:r>
          </a:p>
        </p:txBody>
      </p:sp>
      <p:sp>
        <p:nvSpPr>
          <p:cNvPr id="45" name="ZoneTexte 44"/>
          <p:cNvSpPr txBox="1"/>
          <p:nvPr/>
        </p:nvSpPr>
        <p:spPr>
          <a:xfrm>
            <a:off x="1988840" y="525667"/>
            <a:ext cx="3672408" cy="523220"/>
          </a:xfrm>
          <a:prstGeom prst="rect">
            <a:avLst/>
          </a:prstGeom>
          <a:noFill/>
        </p:spPr>
        <p:txBody>
          <a:bodyPr wrap="square" lIns="0" rtlCol="0">
            <a:spAutoFit/>
          </a:bodyPr>
          <a:lstStyle/>
          <a:p>
            <a:r>
              <a:rPr lang="fr-FR" sz="2800" b="1" dirty="0">
                <a:solidFill>
                  <a:srgbClr val="FF0000"/>
                </a:solidFill>
                <a:latin typeface="Traditional Arabic" panose="02020603050405020304" pitchFamily="18" charset="-78"/>
                <a:cs typeface="Traditional Arabic" panose="02020603050405020304" pitchFamily="18" charset="-78"/>
              </a:rPr>
              <a:t>ROUPONS#NOUS</a:t>
            </a:r>
          </a:p>
        </p:txBody>
      </p:sp>
      <p:sp>
        <p:nvSpPr>
          <p:cNvPr id="47" name="ZoneTexte 46"/>
          <p:cNvSpPr txBox="1"/>
          <p:nvPr/>
        </p:nvSpPr>
        <p:spPr>
          <a:xfrm>
            <a:off x="1371846" y="994942"/>
            <a:ext cx="4723132" cy="338554"/>
          </a:xfrm>
          <a:prstGeom prst="rect">
            <a:avLst/>
          </a:prstGeom>
          <a:noFill/>
        </p:spPr>
        <p:txBody>
          <a:bodyPr wrap="square" lIns="0" rtlCol="0">
            <a:spAutoFit/>
          </a:bodyPr>
          <a:lstStyle/>
          <a:p>
            <a:r>
              <a:rPr lang="fr-FR" sz="1600" b="1" dirty="0">
                <a:solidFill>
                  <a:schemeClr val="tx1">
                    <a:lumMod val="75000"/>
                    <a:lumOff val="25000"/>
                  </a:schemeClr>
                </a:solidFill>
                <a:latin typeface="Traditional Arabic" panose="02020603050405020304" pitchFamily="18" charset="-78"/>
                <a:cs typeface="Traditional Arabic" panose="02020603050405020304" pitchFamily="18" charset="-78"/>
              </a:rPr>
              <a:t>Groupama Océan Indien – Elections CSE</a:t>
            </a:r>
          </a:p>
        </p:txBody>
      </p:sp>
      <p:pic>
        <p:nvPicPr>
          <p:cNvPr id="56" name="Image 5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491481" y="9226171"/>
            <a:ext cx="1298927" cy="402134"/>
          </a:xfrm>
          <a:prstGeom prst="rect">
            <a:avLst/>
          </a:prstGeom>
        </p:spPr>
      </p:pic>
      <p:pic>
        <p:nvPicPr>
          <p:cNvPr id="59" name="Image 1"/>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70031" y="9176061"/>
            <a:ext cx="395938" cy="50235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rgbClr val="000000"/>
                </a:solidFill>
                <a:miter lim="800000"/>
                <a:headEnd/>
                <a:tailEnd/>
              </a14:hiddenLine>
            </a:ext>
          </a:extLst>
        </p:spPr>
      </p:pic>
      <p:sp>
        <p:nvSpPr>
          <p:cNvPr id="60" name="ZoneTexte 59"/>
          <p:cNvSpPr txBox="1"/>
          <p:nvPr/>
        </p:nvSpPr>
        <p:spPr>
          <a:xfrm>
            <a:off x="4412579" y="9327210"/>
            <a:ext cx="756072" cy="200055"/>
          </a:xfrm>
          <a:prstGeom prst="rect">
            <a:avLst/>
          </a:prstGeom>
          <a:solidFill>
            <a:schemeClr val="bg1"/>
          </a:solidFill>
        </p:spPr>
        <p:txBody>
          <a:bodyPr wrap="square" lIns="0" rIns="0" rtlCol="0">
            <a:spAutoFit/>
          </a:bodyPr>
          <a:lstStyle/>
          <a:p>
            <a:pPr algn="ctr"/>
            <a:r>
              <a:rPr lang="fr-FR" sz="700" dirty="0"/>
              <a:t>Avril  2019</a:t>
            </a:r>
          </a:p>
        </p:txBody>
      </p:sp>
      <p:sp>
        <p:nvSpPr>
          <p:cNvPr id="61" name="ZoneTexte 60"/>
          <p:cNvSpPr txBox="1"/>
          <p:nvPr/>
        </p:nvSpPr>
        <p:spPr>
          <a:xfrm>
            <a:off x="1043436" y="9291119"/>
            <a:ext cx="2689976" cy="221337"/>
          </a:xfrm>
          <a:prstGeom prst="roundRect">
            <a:avLst/>
          </a:prstGeom>
          <a:solidFill>
            <a:schemeClr val="bg1"/>
          </a:solidFill>
        </p:spPr>
        <p:txBody>
          <a:bodyPr wrap="square" lIns="36000" rIns="36000" rtlCol="0">
            <a:spAutoFit/>
          </a:bodyPr>
          <a:lstStyle/>
          <a:p>
            <a:pPr algn="ctr"/>
            <a:r>
              <a:rPr lang="fr-FR" sz="700" dirty="0">
                <a:solidFill>
                  <a:schemeClr val="tx1">
                    <a:lumMod val="65000"/>
                    <a:lumOff val="35000"/>
                  </a:schemeClr>
                </a:solidFill>
              </a:rPr>
              <a:t>CGTR GROUPAMA OI – 144 rue du Général de Gaulle 97400 St Denis</a:t>
            </a:r>
          </a:p>
        </p:txBody>
      </p:sp>
      <p:sp>
        <p:nvSpPr>
          <p:cNvPr id="28" name="ZoneTexte 27"/>
          <p:cNvSpPr txBox="1"/>
          <p:nvPr/>
        </p:nvSpPr>
        <p:spPr>
          <a:xfrm rot="16200000">
            <a:off x="5260127" y="5199545"/>
            <a:ext cx="2980301" cy="215445"/>
          </a:xfrm>
          <a:prstGeom prst="rect">
            <a:avLst/>
          </a:prstGeom>
          <a:noFill/>
        </p:spPr>
        <p:txBody>
          <a:bodyPr wrap="square" rtlCol="0">
            <a:spAutoFit/>
          </a:bodyPr>
          <a:lstStyle/>
          <a:p>
            <a:r>
              <a:rPr lang="fr-FR" sz="800" dirty="0">
                <a:solidFill>
                  <a:schemeClr val="tx1">
                    <a:lumMod val="65000"/>
                    <a:lumOff val="35000"/>
                  </a:schemeClr>
                </a:solidFill>
              </a:rPr>
              <a:t>Ne pas jeter sur la voie publique    -    Copie à l’inspection du travail</a:t>
            </a:r>
          </a:p>
        </p:txBody>
      </p:sp>
      <p:sp>
        <p:nvSpPr>
          <p:cNvPr id="31" name="Rectangle à coins arrondis 47">
            <a:extLst>
              <a:ext uri="{FF2B5EF4-FFF2-40B4-BE49-F238E27FC236}">
                <a16:creationId xmlns:a16="http://schemas.microsoft.com/office/drawing/2014/main" id="{8A5ABFBA-D69D-4025-AA3F-DF13CC6E4C79}"/>
              </a:ext>
            </a:extLst>
          </p:cNvPr>
          <p:cNvSpPr/>
          <p:nvPr/>
        </p:nvSpPr>
        <p:spPr>
          <a:xfrm rot="21117615">
            <a:off x="247010" y="4948761"/>
            <a:ext cx="3415083" cy="3455546"/>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4923" tIns="24923" rIns="24923" bIns="24923" rtlCol="0" anchor="t" anchorCtr="0"/>
          <a:lstStyle/>
          <a:p>
            <a:r>
              <a:rPr lang="fr-FR" sz="1400" b="1" dirty="0">
                <a:solidFill>
                  <a:schemeClr val="tx1"/>
                </a:solidFill>
              </a:rPr>
              <a:t>Violation de la proportionnalité : </a:t>
            </a:r>
          </a:p>
          <a:p>
            <a:pPr marL="285750" indent="-285750" algn="just">
              <a:buFont typeface="Arial" panose="020B0604020202020204" pitchFamily="34" charset="0"/>
              <a:buChar char="•"/>
            </a:pPr>
            <a:r>
              <a:rPr lang="fr-FR" sz="1400" dirty="0">
                <a:solidFill>
                  <a:schemeClr val="tx1"/>
                </a:solidFill>
              </a:rPr>
              <a:t>Le non-respect de la règle concernant les proportions équilibrées de femmes et d'hommes sur les listes permettant d'élire les membres du CSE entraîne l'annulation de l'élection d'un nombre d'élus du sexe surreprésenté égal au nombre de candidats du sexe surreprésenté en surnombre (c. trav. art. </a:t>
            </a:r>
            <a:r>
              <a:rPr lang="fr-FR" sz="1400" b="1" dirty="0">
                <a:solidFill>
                  <a:srgbClr val="0000CC"/>
                </a:solidFill>
              </a:rPr>
              <a:t>L. 2314-32</a:t>
            </a:r>
            <a:r>
              <a:rPr lang="fr-FR" sz="1400" dirty="0">
                <a:solidFill>
                  <a:schemeClr val="tx1"/>
                </a:solidFill>
              </a:rPr>
              <a:t>).</a:t>
            </a:r>
          </a:p>
          <a:p>
            <a:pPr algn="just"/>
            <a:r>
              <a:rPr lang="fr-FR" sz="1400" dirty="0">
                <a:solidFill>
                  <a:schemeClr val="tx1"/>
                </a:solidFill>
              </a:rPr>
              <a:t>Le juge n'annule donc pas l'élection dans son ensemble mais uniquement l'élection des derniers élus du sexe</a:t>
            </a:r>
          </a:p>
          <a:p>
            <a:pPr algn="just"/>
            <a:r>
              <a:rPr lang="fr-FR" sz="1400" dirty="0">
                <a:solidFill>
                  <a:schemeClr val="tx1"/>
                </a:solidFill>
              </a:rPr>
              <a:t>surreprésenté, en suivant l'ordre inverse de la liste des candidats.</a:t>
            </a:r>
          </a:p>
          <a:p>
            <a:pPr algn="just"/>
            <a:endParaRPr lang="fr-FR" sz="1400" dirty="0">
              <a:solidFill>
                <a:schemeClr val="tx1"/>
              </a:solidFill>
            </a:endParaRPr>
          </a:p>
        </p:txBody>
      </p:sp>
      <p:pic>
        <p:nvPicPr>
          <p:cNvPr id="29" name="Image 28">
            <a:extLst>
              <a:ext uri="{FF2B5EF4-FFF2-40B4-BE49-F238E27FC236}">
                <a16:creationId xmlns:a16="http://schemas.microsoft.com/office/drawing/2014/main" id="{646E269D-6DB6-4D2E-AAFE-7B0BEBFB2732}"/>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725812" y="8082957"/>
            <a:ext cx="1710419" cy="989360"/>
          </a:xfrm>
          <a:prstGeom prst="rect">
            <a:avLst/>
          </a:prstGeom>
        </p:spPr>
      </p:pic>
      <p:sp>
        <p:nvSpPr>
          <p:cNvPr id="32" name="Rectangle à coins arrondis 48">
            <a:extLst>
              <a:ext uri="{FF2B5EF4-FFF2-40B4-BE49-F238E27FC236}">
                <a16:creationId xmlns:a16="http://schemas.microsoft.com/office/drawing/2014/main" id="{82AD1044-4218-4887-B6C4-AAC2985C06B1}"/>
              </a:ext>
            </a:extLst>
          </p:cNvPr>
          <p:cNvSpPr/>
          <p:nvPr/>
        </p:nvSpPr>
        <p:spPr>
          <a:xfrm rot="476174">
            <a:off x="4052000" y="5662377"/>
            <a:ext cx="2442964" cy="2560157"/>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24923" tIns="24923" rIns="24923" bIns="24923" rtlCol="0" anchor="t" anchorCtr="0"/>
          <a:lstStyle/>
          <a:p>
            <a:r>
              <a:rPr lang="fr-FR" sz="1400" b="1" dirty="0">
                <a:solidFill>
                  <a:schemeClr val="tx1"/>
                </a:solidFill>
              </a:rPr>
              <a:t>Violation de l'alternance : </a:t>
            </a:r>
          </a:p>
          <a:p>
            <a:pPr marL="285750" indent="-285750" algn="just">
              <a:buFont typeface="Arial" panose="020B0604020202020204" pitchFamily="34" charset="0"/>
              <a:buChar char="•"/>
            </a:pPr>
            <a:r>
              <a:rPr lang="fr-FR" sz="1400" dirty="0">
                <a:solidFill>
                  <a:schemeClr val="tx1"/>
                </a:solidFill>
              </a:rPr>
              <a:t>Le non-respect par une liste de l'alternance de candidats de chaque sexe entraîne l'annulation de l'élection du ou des élus dont le positionnement sur la liste de candidats ne respecte pas cette obligation (c. trav. art.</a:t>
            </a:r>
            <a:r>
              <a:rPr lang="fr-FR" sz="1400" b="1" dirty="0">
                <a:solidFill>
                  <a:srgbClr val="0000CC"/>
                </a:solidFill>
              </a:rPr>
              <a:t> L. 2314-32</a:t>
            </a:r>
            <a:r>
              <a:rPr lang="fr-FR" sz="1400" dirty="0">
                <a:solidFill>
                  <a:schemeClr val="tx1"/>
                </a:solidFill>
              </a:rPr>
              <a:t>).</a:t>
            </a:r>
          </a:p>
          <a:p>
            <a:pPr algn="just"/>
            <a:endParaRPr lang="fr-FR" sz="554" dirty="0">
              <a:solidFill>
                <a:schemeClr val="tx1"/>
              </a:solidFill>
            </a:endParaRPr>
          </a:p>
        </p:txBody>
      </p:sp>
      <p:sp>
        <p:nvSpPr>
          <p:cNvPr id="33" name="Rectangle à coins arrondis 2">
            <a:extLst>
              <a:ext uri="{FF2B5EF4-FFF2-40B4-BE49-F238E27FC236}">
                <a16:creationId xmlns:a16="http://schemas.microsoft.com/office/drawing/2014/main" id="{5E8DB396-0061-4127-8EC3-CB6608BB9470}"/>
              </a:ext>
            </a:extLst>
          </p:cNvPr>
          <p:cNvSpPr/>
          <p:nvPr/>
        </p:nvSpPr>
        <p:spPr>
          <a:xfrm>
            <a:off x="1422051" y="4537643"/>
            <a:ext cx="4067672" cy="396492"/>
          </a:xfrm>
          <a:prstGeom prst="roundRect">
            <a:avLst/>
          </a:prstGeom>
          <a:solidFill>
            <a:srgbClr val="FF00FF"/>
          </a:solidFill>
          <a:ln>
            <a:noFill/>
          </a:ln>
        </p:spPr>
        <p:style>
          <a:lnRef idx="2">
            <a:schemeClr val="accent1">
              <a:shade val="50000"/>
            </a:schemeClr>
          </a:lnRef>
          <a:fillRef idx="1">
            <a:schemeClr val="accent1"/>
          </a:fillRef>
          <a:effectRef idx="0">
            <a:schemeClr val="accent1"/>
          </a:effectRef>
          <a:fontRef idx="minor">
            <a:schemeClr val="lt1"/>
          </a:fontRef>
        </p:style>
        <p:txBody>
          <a:bodyPr lIns="24923" tIns="24923" rIns="24923" bIns="24923" rtlCol="0" anchor="t" anchorCtr="0"/>
          <a:lstStyle/>
          <a:p>
            <a:pPr algn="ctr"/>
            <a:r>
              <a:rPr lang="fr-FR" b="1" u="sng" dirty="0">
                <a:solidFill>
                  <a:schemeClr val="tx1"/>
                </a:solidFill>
              </a:rPr>
              <a:t>Conséquences d'un défaut de mixité :</a:t>
            </a:r>
            <a:endParaRPr lang="fr-FR" u="sng" dirty="0">
              <a:solidFill>
                <a:schemeClr val="tx1"/>
              </a:solidFill>
            </a:endParaRPr>
          </a:p>
          <a:p>
            <a:pPr algn="ctr"/>
            <a:r>
              <a:rPr lang="fr-FR" u="sng" dirty="0">
                <a:solidFill>
                  <a:schemeClr val="tx1"/>
                </a:solidFill>
              </a:rPr>
              <a:t> </a:t>
            </a:r>
          </a:p>
        </p:txBody>
      </p:sp>
      <p:sp>
        <p:nvSpPr>
          <p:cNvPr id="34" name="Rectangle à coins arrondis 2">
            <a:extLst>
              <a:ext uri="{FF2B5EF4-FFF2-40B4-BE49-F238E27FC236}">
                <a16:creationId xmlns:a16="http://schemas.microsoft.com/office/drawing/2014/main" id="{A55F55AB-D24D-4133-B6E8-7FD353393360}"/>
              </a:ext>
            </a:extLst>
          </p:cNvPr>
          <p:cNvSpPr/>
          <p:nvPr/>
        </p:nvSpPr>
        <p:spPr>
          <a:xfrm rot="21302415">
            <a:off x="4509411" y="5100580"/>
            <a:ext cx="1910631" cy="446793"/>
          </a:xfrm>
          <a:prstGeom prst="roundRect">
            <a:avLst/>
          </a:prstGeom>
          <a:solidFill>
            <a:srgbClr val="FFFF66"/>
          </a:solidFill>
          <a:ln>
            <a:noFill/>
          </a:ln>
        </p:spPr>
        <p:style>
          <a:lnRef idx="2">
            <a:schemeClr val="accent1">
              <a:shade val="50000"/>
            </a:schemeClr>
          </a:lnRef>
          <a:fillRef idx="1">
            <a:schemeClr val="accent1"/>
          </a:fillRef>
          <a:effectRef idx="0">
            <a:schemeClr val="accent1"/>
          </a:effectRef>
          <a:fontRef idx="minor">
            <a:schemeClr val="lt1"/>
          </a:fontRef>
        </p:style>
        <p:txBody>
          <a:bodyPr lIns="24923" tIns="24923" rIns="24923" bIns="24923" rtlCol="0" anchor="t" anchorCtr="0"/>
          <a:lstStyle/>
          <a:p>
            <a:pPr algn="ctr"/>
            <a:r>
              <a:rPr lang="fr-FR" sz="2000" b="1" dirty="0">
                <a:solidFill>
                  <a:srgbClr val="7030A0"/>
                </a:solidFill>
              </a:rPr>
              <a:t>Votez CGTR GOI !</a:t>
            </a:r>
          </a:p>
        </p:txBody>
      </p:sp>
      <p:sp>
        <p:nvSpPr>
          <p:cNvPr id="36" name="Rectangle à coins arrondis 46">
            <a:extLst>
              <a:ext uri="{FF2B5EF4-FFF2-40B4-BE49-F238E27FC236}">
                <a16:creationId xmlns:a16="http://schemas.microsoft.com/office/drawing/2014/main" id="{5BC13A12-E9EF-4735-A425-CDAB480058AE}"/>
              </a:ext>
            </a:extLst>
          </p:cNvPr>
          <p:cNvSpPr/>
          <p:nvPr/>
        </p:nvSpPr>
        <p:spPr>
          <a:xfrm>
            <a:off x="429576" y="1298802"/>
            <a:ext cx="5920663" cy="1508855"/>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4923" tIns="24923" rIns="24923" bIns="24923" rtlCol="0" anchor="t" anchorCtr="0"/>
          <a:lstStyle/>
          <a:p>
            <a:r>
              <a:rPr lang="fr-FR" sz="1400" b="1" dirty="0">
                <a:solidFill>
                  <a:schemeClr val="tx1"/>
                </a:solidFill>
              </a:rPr>
              <a:t>Extrait de l’Article L2314-30 du Code du Travail : </a:t>
            </a:r>
          </a:p>
          <a:p>
            <a:pPr algn="just"/>
            <a:r>
              <a:rPr lang="fr-FR" sz="1400" dirty="0">
                <a:solidFill>
                  <a:schemeClr val="tx1"/>
                </a:solidFill>
              </a:rPr>
              <a:t>« </a:t>
            </a:r>
            <a:r>
              <a:rPr lang="fr-FR" sz="1400" i="1" dirty="0">
                <a:solidFill>
                  <a:schemeClr val="tx1"/>
                </a:solidFill>
              </a:rPr>
              <a:t>Pour chaque collège électoral, les listes mentionnées à l'article </a:t>
            </a:r>
            <a:r>
              <a:rPr lang="fr-FR" sz="1400" b="1" i="1" u="sng" dirty="0">
                <a:solidFill>
                  <a:srgbClr val="0000CC"/>
                </a:solidFill>
                <a:hlinkClick r:id="rId10">
                  <a:extLst>
                    <a:ext uri="{A12FA001-AC4F-418D-AE19-62706E023703}">
                      <ahyp:hlinkClr xmlns:ahyp="http://schemas.microsoft.com/office/drawing/2018/hyperlinkcolor" val="tx"/>
                    </a:ext>
                  </a:extLst>
                </a:hlinkClick>
              </a:rPr>
              <a:t>L. 2314-29</a:t>
            </a:r>
            <a:r>
              <a:rPr lang="fr-FR" sz="1400" i="1" dirty="0">
                <a:solidFill>
                  <a:schemeClr val="tx1"/>
                </a:solidFill>
              </a:rPr>
              <a:t> qui comportent plusieurs candidats sont composées d'un nombre de femmes et d'hommes correspondant à la part de femmes et d'hommes inscrits sur la liste électorale. </a:t>
            </a:r>
            <a:r>
              <a:rPr lang="fr-FR" sz="1400" b="1" i="1" dirty="0">
                <a:solidFill>
                  <a:srgbClr val="FF0000"/>
                </a:solidFill>
              </a:rPr>
              <a:t>Les listes sont composées alternativement d'un candidat de chaque sexe jusqu'à épuisement des candidats d'un des sexes.</a:t>
            </a:r>
            <a:r>
              <a:rPr lang="fr-FR" sz="1400" i="1" dirty="0"/>
              <a:t> </a:t>
            </a:r>
            <a:r>
              <a:rPr lang="fr-FR" sz="1400" i="1" dirty="0">
                <a:solidFill>
                  <a:schemeClr val="tx1"/>
                </a:solidFill>
              </a:rPr>
              <a:t>Etc… </a:t>
            </a:r>
            <a:r>
              <a:rPr lang="fr-FR" sz="1400" dirty="0">
                <a:solidFill>
                  <a:schemeClr val="tx1"/>
                </a:solidFill>
              </a:rPr>
              <a:t>»</a:t>
            </a:r>
            <a:endParaRPr lang="fr-FR" sz="554" dirty="0">
              <a:solidFill>
                <a:schemeClr val="tx1"/>
              </a:solidFill>
            </a:endParaRPr>
          </a:p>
        </p:txBody>
      </p:sp>
      <p:sp>
        <p:nvSpPr>
          <p:cNvPr id="35" name="Rectangle à coins arrondis 48">
            <a:extLst>
              <a:ext uri="{FF2B5EF4-FFF2-40B4-BE49-F238E27FC236}">
                <a16:creationId xmlns:a16="http://schemas.microsoft.com/office/drawing/2014/main" id="{0DD40CF1-BA27-4AD1-BCD9-6820A1DB04F6}"/>
              </a:ext>
            </a:extLst>
          </p:cNvPr>
          <p:cNvSpPr/>
          <p:nvPr/>
        </p:nvSpPr>
        <p:spPr>
          <a:xfrm rot="169506">
            <a:off x="306440" y="2865884"/>
            <a:ext cx="6091759" cy="478982"/>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4923" tIns="24923" rIns="24923" bIns="24923" rtlCol="0" anchor="t" anchorCtr="0"/>
          <a:lstStyle/>
          <a:p>
            <a:pPr algn="ctr"/>
            <a:r>
              <a:rPr lang="fr-FR" sz="2000" dirty="0">
                <a:solidFill>
                  <a:schemeClr val="tx1"/>
                </a:solidFill>
              </a:rPr>
              <a:t>Une des missions des élus CSE : </a:t>
            </a:r>
            <a:r>
              <a:rPr lang="fr-FR" sz="2000" b="1" dirty="0">
                <a:solidFill>
                  <a:srgbClr val="FF0000"/>
                </a:solidFill>
              </a:rPr>
              <a:t>défendre vos droits !</a:t>
            </a:r>
          </a:p>
          <a:p>
            <a:pPr algn="ctr"/>
            <a:endParaRPr lang="fr-FR" sz="2000" b="1" dirty="0">
              <a:solidFill>
                <a:schemeClr val="tx1"/>
              </a:solidFill>
            </a:endParaRPr>
          </a:p>
        </p:txBody>
      </p:sp>
      <p:sp>
        <p:nvSpPr>
          <p:cNvPr id="30" name="Rectangle à coins arrondis 2">
            <a:extLst>
              <a:ext uri="{FF2B5EF4-FFF2-40B4-BE49-F238E27FC236}">
                <a16:creationId xmlns:a16="http://schemas.microsoft.com/office/drawing/2014/main" id="{E3EB93BB-5F47-49AA-B746-98AEF9BCD938}"/>
              </a:ext>
            </a:extLst>
          </p:cNvPr>
          <p:cNvSpPr/>
          <p:nvPr/>
        </p:nvSpPr>
        <p:spPr>
          <a:xfrm rot="537004">
            <a:off x="2792928" y="3564360"/>
            <a:ext cx="3840634" cy="766724"/>
          </a:xfrm>
          <a:prstGeom prst="roundRect">
            <a:avLst/>
          </a:prstGeom>
          <a:solidFill>
            <a:srgbClr val="FFFF66"/>
          </a:solidFill>
          <a:ln>
            <a:noFill/>
          </a:ln>
        </p:spPr>
        <p:style>
          <a:lnRef idx="2">
            <a:schemeClr val="accent1">
              <a:shade val="50000"/>
            </a:schemeClr>
          </a:lnRef>
          <a:fillRef idx="1">
            <a:schemeClr val="accent1"/>
          </a:fillRef>
          <a:effectRef idx="0">
            <a:schemeClr val="accent1"/>
          </a:effectRef>
          <a:fontRef idx="minor">
            <a:schemeClr val="lt1"/>
          </a:fontRef>
        </p:style>
        <p:txBody>
          <a:bodyPr lIns="24923" tIns="24923" rIns="24923" bIns="24923" rtlCol="0" anchor="t" anchorCtr="0"/>
          <a:lstStyle/>
          <a:p>
            <a:pPr algn="ctr"/>
            <a:r>
              <a:rPr lang="fr-FR" sz="2000" b="1" dirty="0">
                <a:solidFill>
                  <a:srgbClr val="7030A0"/>
                </a:solidFill>
              </a:rPr>
              <a:t>Votez </a:t>
            </a:r>
            <a:r>
              <a:rPr lang="fr-FR" sz="2000" dirty="0">
                <a:solidFill>
                  <a:srgbClr val="7030A0"/>
                </a:solidFill>
              </a:rPr>
              <a:t>pour ceux qui se renseignent sur </a:t>
            </a:r>
            <a:r>
              <a:rPr lang="fr-FR" sz="2000" b="1" dirty="0">
                <a:solidFill>
                  <a:srgbClr val="7030A0"/>
                </a:solidFill>
              </a:rPr>
              <a:t>les textes de Loi !</a:t>
            </a:r>
          </a:p>
        </p:txBody>
      </p:sp>
    </p:spTree>
    <p:extLst>
      <p:ext uri="{BB962C8B-B14F-4D97-AF65-F5344CB8AC3E}">
        <p14:creationId xmlns:p14="http://schemas.microsoft.com/office/powerpoint/2010/main" val="67538650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219</Words>
  <Application>Microsoft Office PowerPoint</Application>
  <PresentationFormat>Format A4 (210 x 297 mm)</PresentationFormat>
  <Paragraphs>21</Paragraphs>
  <Slides>1</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Arial</vt:lpstr>
      <vt:lpstr>Calibri</vt:lpstr>
      <vt:lpstr>Traditional Arabic</vt:lpstr>
      <vt:lpstr>Thème Office</vt:lpstr>
      <vt:lpstr>Présentation PowerPoint</vt:lpstr>
    </vt:vector>
  </TitlesOfParts>
  <Company>Groupama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CGT</dc:creator>
  <cp:lastModifiedBy>cgtr regionsud</cp:lastModifiedBy>
  <cp:revision>371</cp:revision>
  <cp:lastPrinted>2018-11-12T05:58:39Z</cp:lastPrinted>
  <dcterms:created xsi:type="dcterms:W3CDTF">2014-12-15T13:30:59Z</dcterms:created>
  <dcterms:modified xsi:type="dcterms:W3CDTF">2019-04-10T09:56:56Z</dcterms:modified>
</cp:coreProperties>
</file>