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69" r:id="rId4"/>
    <p:sldId id="258" r:id="rId5"/>
    <p:sldId id="259" r:id="rId6"/>
    <p:sldId id="260" r:id="rId7"/>
    <p:sldId id="261" r:id="rId8"/>
    <p:sldId id="262" r:id="rId9"/>
    <p:sldId id="263" r:id="rId10"/>
    <p:sldId id="264" r:id="rId11"/>
    <p:sldId id="266" r:id="rId12"/>
    <p:sldId id="265" r:id="rId13"/>
    <p:sldId id="268" r:id="rId14"/>
    <p:sldId id="282" r:id="rId15"/>
    <p:sldId id="267" r:id="rId16"/>
    <p:sldId id="270" r:id="rId17"/>
    <p:sldId id="271" r:id="rId18"/>
    <p:sldId id="272" r:id="rId19"/>
    <p:sldId id="273" r:id="rId20"/>
    <p:sldId id="274" r:id="rId21"/>
    <p:sldId id="276" r:id="rId22"/>
    <p:sldId id="280" r:id="rId23"/>
    <p:sldId id="277" r:id="rId24"/>
    <p:sldId id="278" r:id="rId25"/>
    <p:sldId id="281" r:id="rId26"/>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65362" autoAdjust="0"/>
  </p:normalViewPr>
  <p:slideViewPr>
    <p:cSldViewPr snapToGrid="0">
      <p:cViewPr>
        <p:scale>
          <a:sx n="55" d="100"/>
          <a:sy n="55" d="100"/>
        </p:scale>
        <p:origin x="-1080"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19FB3FA1-2BC2-4FFF-BC34-20D1F3387881}" type="datetimeFigureOut">
              <a:rPr lang="fr-FR" smtClean="0"/>
              <a:t>28/06/2016</a:t>
            </a:fld>
            <a:endParaRPr lang="fr-FR"/>
          </a:p>
        </p:txBody>
      </p:sp>
      <p:sp>
        <p:nvSpPr>
          <p:cNvPr id="4" name="Espace réservé de l'image des diapositives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0A7A7841-0F78-4CC1-ACDA-5831BB478A29}" type="slidenum">
              <a:rPr lang="fr-FR" smtClean="0"/>
              <a:t>‹N°›</a:t>
            </a:fld>
            <a:endParaRPr lang="fr-FR"/>
          </a:p>
        </p:txBody>
      </p:sp>
    </p:spTree>
    <p:extLst>
      <p:ext uri="{BB962C8B-B14F-4D97-AF65-F5344CB8AC3E}">
        <p14:creationId xmlns:p14="http://schemas.microsoft.com/office/powerpoint/2010/main" val="3439590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 procédure prud’homale a largement</a:t>
            </a:r>
            <a:r>
              <a:rPr lang="fr-FR" baseline="0" dirty="0" smtClean="0"/>
              <a:t> été modifiée par la loi Macron du 6 août 2015.</a:t>
            </a:r>
          </a:p>
          <a:p>
            <a:r>
              <a:rPr lang="fr-FR" baseline="0" dirty="0" smtClean="0"/>
              <a:t>Un décret du 20 mai 2016 a précisé ses modalités d’applications, </a:t>
            </a:r>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a:t>
            </a:fld>
            <a:endParaRPr lang="fr-FR"/>
          </a:p>
        </p:txBody>
      </p:sp>
    </p:spTree>
    <p:extLst>
      <p:ext uri="{BB962C8B-B14F-4D97-AF65-F5344CB8AC3E}">
        <p14:creationId xmlns:p14="http://schemas.microsoft.com/office/powerpoint/2010/main" val="31907876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Les organisations syndicales peuvent à tout moment retirer et ajouter des noms sur la liste arrêtée par le préfet. Une organisation syndicale peut donc décider de retirer le mandat de défenseur qu’il avait confié à un salarié.</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Les organisations syndicales ne peuvent demander le retrait de la liste uniquement</a:t>
            </a:r>
            <a:r>
              <a:rPr lang="fr-FR" baseline="0" dirty="0" smtClean="0"/>
              <a:t> des défenseurs qu’ils ont inscrits. </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Radiation d’office</a:t>
            </a:r>
            <a:r>
              <a:rPr lang="fr-FR" baseline="0" dirty="0" smtClean="0"/>
              <a:t> : </a:t>
            </a:r>
            <a:r>
              <a:rPr lang="fr-FR" dirty="0" smtClean="0"/>
              <a:t>Le défenseur syndical qui n’a pas d’activité de défense pendant 1 an sera radié d’office de la liste des défenseurs. Il sera</a:t>
            </a:r>
            <a:r>
              <a:rPr lang="fr-FR" baseline="0" dirty="0" smtClean="0"/>
              <a:t> également radié d’office s’il n’exerce pas ses fonctions à titre gratuit. </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r>
              <a:rPr lang="fr-FR" dirty="0" smtClean="0"/>
              <a:t>Le défenseur peut être radié par le préfet s’il ne respecte pas : </a:t>
            </a:r>
          </a:p>
          <a:p>
            <a:pPr lvl="1"/>
            <a:r>
              <a:rPr lang="fr-FR" dirty="0" smtClean="0"/>
              <a:t>Ses obligations en matière de secret professionnel pour les questions relatives aux procédés de fabrication</a:t>
            </a:r>
          </a:p>
          <a:p>
            <a:pPr lvl="1"/>
            <a:r>
              <a:rPr lang="fr-FR" dirty="0" smtClean="0"/>
              <a:t>Son obligation de discrétion à l’égard des informations confidentielles et données comme telles par la personne qu'il assiste ou représente ou par la partie adverse dans le cadre d'une négociation. </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L’autorité</a:t>
            </a:r>
            <a:r>
              <a:rPr lang="fr-FR" baseline="0" dirty="0" smtClean="0"/>
              <a:t> administrative peut décider le retrait d’un défenseur de la liste.</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10</a:t>
            </a:fld>
            <a:endParaRPr lang="fr-FR"/>
          </a:p>
        </p:txBody>
      </p:sp>
    </p:spTree>
    <p:extLst>
      <p:ext uri="{BB962C8B-B14F-4D97-AF65-F5344CB8AC3E}">
        <p14:creationId xmlns:p14="http://schemas.microsoft.com/office/powerpoint/2010/main" val="42339454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décret du 20 mai 2016 supprime du Code du travail l’article R. 1452-6 sur l’unicité de l’instance, qui imposait au salarié de formuler l’ensemble de ses demandes au cours d’une même instance, toute demande ultérieure étant donc irrecevable. Par exemple, si vous alliez en justice pour demander la nullité de votre licenciement, que vous aviez obtenu</a:t>
            </a:r>
            <a:r>
              <a:rPr lang="fr-FR" baseline="0" dirty="0" smtClean="0"/>
              <a:t> un jugement, vous ne pouviez plus ressaisir le CPH pour demander un rappel de salaire pour le passé (pour les années antérieures au jugement). </a:t>
            </a:r>
          </a:p>
          <a:p>
            <a:pPr marL="0" marR="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a:p>
            <a:r>
              <a:rPr lang="fr-FR" sz="1200" kern="1200" dirty="0" smtClean="0">
                <a:solidFill>
                  <a:schemeClr val="tx1"/>
                </a:solidFill>
                <a:effectLst/>
                <a:latin typeface="+mn-lt"/>
                <a:ea typeface="+mn-ea"/>
                <a:cs typeface="+mn-cs"/>
              </a:rPr>
              <a:t>Les demandes additionnelles et reconventionnelles pourront être formées en cours de procédure. Il y a cependant une réserve car en procédure civile générale, les demandes additionnelles sont recevables à condition qu'elles aient un lien suffisant avec l'objet initial du litige. Il faudrait donc savoir si toutes les demandes ayant pour fondement le même contrat de travail peuvent être considérées comme ayant le même objet initial.</a:t>
            </a:r>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C’est une avancée</a:t>
            </a:r>
            <a:r>
              <a:rPr lang="fr-FR" baseline="0" dirty="0" smtClean="0"/>
              <a:t> car le salarié pourra donc maintenant toujours saisir le conseil de prud’hommes pour contester une irrégularité liée à l’exécution de son contrat de travail même s’il a déjà engagé un contentieux. </a:t>
            </a:r>
            <a:endParaRPr lang="fr-FR" dirty="0" smtClean="0"/>
          </a:p>
          <a:p>
            <a:endParaRPr lang="fr-FR" dirty="0" smtClean="0"/>
          </a:p>
          <a:p>
            <a:r>
              <a:rPr lang="fr-FR" dirty="0" smtClean="0"/>
              <a:t>La</a:t>
            </a:r>
            <a:r>
              <a:rPr lang="fr-FR" baseline="0" dirty="0" smtClean="0"/>
              <a:t> suppression de l’unicité de l’instance est une revendication ancienne de la CGT. </a:t>
            </a:r>
          </a:p>
          <a:p>
            <a:endParaRPr lang="fr-FR" baseline="0" dirty="0" smtClean="0"/>
          </a:p>
          <a:p>
            <a:r>
              <a:rPr lang="fr-FR" baseline="0" dirty="0" smtClean="0"/>
              <a:t>Péremption : Un régime spécial de la péremption d’une instance était applicable à la procédure prud’homale. (La péremption s’applique quand les parties n’ont pas fait les diligences nécessaires). Avant, la péremption ne pouvait être prononcée que si les parties n’avaient pas effectué les diligences demandées par les juges. Cette condition est supprimée, et la péremption pourra être prononcé si les parties n’ont pas effectuées les diligences nécessaires, quelle qu’elles soient. </a:t>
            </a:r>
          </a:p>
          <a:p>
            <a:endParaRPr lang="fr-FR" baseline="0" dirty="0" smtClean="0"/>
          </a:p>
          <a:p>
            <a:r>
              <a:rPr lang="fr-FR" dirty="0" smtClean="0"/>
              <a:t>Entrée en application à compter du 1er août 2016.</a:t>
            </a:r>
          </a:p>
          <a:p>
            <a:endParaRPr lang="fr-FR" dirty="0" smtClean="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11</a:t>
            </a:fld>
            <a:endParaRPr lang="fr-FR"/>
          </a:p>
        </p:txBody>
      </p:sp>
    </p:spTree>
    <p:extLst>
      <p:ext uri="{BB962C8B-B14F-4D97-AF65-F5344CB8AC3E}">
        <p14:creationId xmlns:p14="http://schemas.microsoft.com/office/powerpoint/2010/main" val="30543716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smtClean="0"/>
              <a:t>Préparation renforcée du dossier en amont </a:t>
            </a:r>
            <a:r>
              <a:rPr lang="fr-FR" sz="1200" b="0" baseline="0" dirty="0" smtClean="0"/>
              <a:t> : </a:t>
            </a:r>
            <a:r>
              <a:rPr lang="fr-FR" sz="1200" dirty="0" smtClean="0"/>
              <a:t>En imposant la communication des pièces et des demandes avant l’audience au BCO, la loi a pour objectif de faciliter la conciliation, puisque le dossier sera déjà en partie constitué. Cependant, il est peu probable que les conciliations soient encouragées.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Ce qui est certain, c’est que la requête écrite compliquera largement la saisine des CPH. Il est donc</a:t>
            </a:r>
            <a:r>
              <a:rPr lang="fr-FR" sz="1200" baseline="0" dirty="0" smtClean="0"/>
              <a:t> souhaitable pour les défenseurs de ne déposer leur dossier au greffe que lorsqu'il est complet.</a:t>
            </a:r>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smtClean="0"/>
              <a:t>Fin de l’obligation de comparution personnelle </a:t>
            </a:r>
            <a:r>
              <a:rPr lang="fr-FR" sz="1200" dirty="0" smtClean="0"/>
              <a:t>: Le nouvel article R. 1453-1 du code du travail dispense les parties de comparaître en personne aux audiences en leur permettant d’être représentées. Avant, elles devaient avoir un motif légitime pour être absentes et représentées.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Si les parties ne sont pas présentes à l’audience, la conciliation est difficilement envisageable. </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smtClean="0"/>
              <a:t>La spécialisation des conseillers </a:t>
            </a:r>
            <a:r>
              <a:rPr lang="fr-FR" sz="1200" dirty="0" smtClean="0"/>
              <a:t>: Le décret du 20 mai 2016 prévoit que certains conseillers pourront être affectés en priorité au BCO. Cela présente le</a:t>
            </a:r>
            <a:r>
              <a:rPr lang="fr-FR" sz="1200" baseline="0" dirty="0" smtClean="0"/>
              <a:t> danger de voir à terme une spécialisation des conseillers. Ce n’est pas la conception de la CGT, un conseiller  doit exercer son mandat pleinement et donc siéger aussi en bureau de jugement. Nous préconisons de privilégier un turn-over. </a:t>
            </a:r>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Entrée en application à compter du 26 mai 2016.</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12</a:t>
            </a:fld>
            <a:endParaRPr lang="fr-FR"/>
          </a:p>
        </p:txBody>
      </p:sp>
    </p:spTree>
    <p:extLst>
      <p:ext uri="{BB962C8B-B14F-4D97-AF65-F5344CB8AC3E}">
        <p14:creationId xmlns:p14="http://schemas.microsoft.com/office/powerpoint/2010/main" val="30914569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lvl="1"/>
            <a:r>
              <a:rPr lang="fr-FR" dirty="0" smtClean="0"/>
              <a:t>Soit</a:t>
            </a:r>
            <a:r>
              <a:rPr lang="fr-FR" baseline="0" dirty="0" smtClean="0"/>
              <a:t> l</a:t>
            </a:r>
            <a:r>
              <a:rPr lang="fr-FR" dirty="0" smtClean="0"/>
              <a:t>e</a:t>
            </a:r>
            <a:r>
              <a:rPr lang="fr-FR" baseline="0" dirty="0" smtClean="0"/>
              <a:t> BCO j</a:t>
            </a:r>
            <a:r>
              <a:rPr lang="fr-FR" dirty="0" smtClean="0"/>
              <a:t>ugera l’affaire en fonction des éléments dont il dispose. Dans ce cas, il peut statuer en tant que bureau de jugement dans sa composition restreinte (un conseiller employeur et un conseiller salarié)</a:t>
            </a:r>
          </a:p>
          <a:p>
            <a:pPr lvl="1"/>
            <a:endParaRPr lang="fr-FR" dirty="0" smtClean="0"/>
          </a:p>
          <a:p>
            <a:pPr lvl="1"/>
            <a:r>
              <a:rPr lang="fr-FR" dirty="0" smtClean="0"/>
              <a:t>Soit</a:t>
            </a:r>
            <a:r>
              <a:rPr lang="fr-FR" baseline="0" dirty="0" smtClean="0"/>
              <a:t> le BCO décide de r</a:t>
            </a:r>
            <a:r>
              <a:rPr lang="fr-FR" dirty="0" smtClean="0"/>
              <a:t>envoyer l’affaire, il la renvoie à une audience ultérieure du bureau de jugement.</a:t>
            </a:r>
          </a:p>
          <a:p>
            <a:pPr lvl="1"/>
            <a:endParaRPr lang="fr-FR"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fr-FR" dirty="0" smtClean="0"/>
              <a:t>Soit</a:t>
            </a:r>
            <a:r>
              <a:rPr lang="fr-FR" baseline="0" dirty="0" smtClean="0"/>
              <a:t> le BCO peut également choisir de d</a:t>
            </a:r>
            <a:r>
              <a:rPr lang="fr-FR" dirty="0" smtClean="0"/>
              <a:t>éclarer la requête et la citation caduque si le défendeur ne demande pas un jugement sur le fond, et en cas d’absence du demandeur uniquement. La caducité est une cause d’extinction de l’instance, qui sert à sanctionner une partie</a:t>
            </a:r>
            <a:r>
              <a:rPr lang="fr-FR" baseline="0" dirty="0" smtClean="0"/>
              <a:t> négligente, qui n’a pas effectué les démarches nécessaires. Le demandeur doit alors refaire une demande en justice. </a:t>
            </a:r>
            <a:r>
              <a:rPr lang="fr-FR" sz="1200" b="0" kern="1200" dirty="0" smtClean="0">
                <a:solidFill>
                  <a:schemeClr val="tx1"/>
                </a:solidFill>
                <a:effectLst/>
                <a:latin typeface="+mn-lt"/>
                <a:ea typeface="+mn-ea"/>
                <a:cs typeface="+mn-cs"/>
              </a:rPr>
              <a:t>Attention, les règles en matière de caducité ont changé puisque l'article R.1454-12 est remplacé dans le décret Macron par la seule application de l'article 468, ce qui induit, que si le demandeur ne fait </a:t>
            </a:r>
            <a:r>
              <a:rPr lang="fr-FR" sz="1200" b="0" u="none" kern="1200" dirty="0" smtClean="0">
                <a:solidFill>
                  <a:schemeClr val="tx1"/>
                </a:solidFill>
                <a:effectLst/>
                <a:latin typeface="+mn-lt"/>
                <a:ea typeface="+mn-ea"/>
                <a:cs typeface="+mn-cs"/>
              </a:rPr>
              <a:t>pas un relevé de caducité </a:t>
            </a:r>
            <a:r>
              <a:rPr lang="fr-FR" sz="1200" b="0" kern="1200" dirty="0" smtClean="0">
                <a:solidFill>
                  <a:schemeClr val="tx1"/>
                </a:solidFill>
                <a:effectLst/>
                <a:latin typeface="+mn-lt"/>
                <a:ea typeface="+mn-ea"/>
                <a:cs typeface="+mn-cs"/>
              </a:rPr>
              <a:t>dans un délai de 15 jours, il ne pourra plus saisir le CPH ! d'où une extrême prudence à utiliser la caducité.</a:t>
            </a:r>
            <a:endParaRPr lang="fr-FR" baseline="0" dirty="0" smtClean="0"/>
          </a:p>
          <a:p>
            <a:pPr lvl="1"/>
            <a:endParaRPr lang="fr-FR" baseline="0" dirty="0" smtClean="0"/>
          </a:p>
          <a:p>
            <a:pPr lvl="1"/>
            <a:r>
              <a:rPr lang="fr-FR" u="none" baseline="0" dirty="0" smtClean="0"/>
              <a:t>Il est conseillé aux salariés demandeurs qui souhaitent abandonner leurs poursuites de se présenter quand même devant le BCO. En effet, si le salarié est absent, l’employeur peut demander un jugement sur le fond. Il risque donc de se voir opposer un jugement défavorable.</a:t>
            </a:r>
          </a:p>
          <a:p>
            <a:pPr marL="457200" marR="0" lvl="1"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pPr lvl="1"/>
            <a:endParaRPr lang="fr-FR" u="none" dirty="0" smtClean="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13</a:t>
            </a:fld>
            <a:endParaRPr lang="fr-FR"/>
          </a:p>
        </p:txBody>
      </p:sp>
    </p:spTree>
    <p:extLst>
      <p:ext uri="{BB962C8B-B14F-4D97-AF65-F5344CB8AC3E}">
        <p14:creationId xmlns:p14="http://schemas.microsoft.com/office/powerpoint/2010/main" val="1269765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smtClean="0"/>
          </a:p>
          <a:p>
            <a:endParaRPr lang="fr-FR" dirty="0" smtClean="0"/>
          </a:p>
          <a:p>
            <a:pPr lvl="1"/>
            <a:r>
              <a:rPr lang="fr-FR" dirty="0" smtClean="0"/>
              <a:t>Soit</a:t>
            </a:r>
            <a:r>
              <a:rPr lang="fr-FR" baseline="0" dirty="0" smtClean="0"/>
              <a:t> l</a:t>
            </a:r>
            <a:r>
              <a:rPr lang="fr-FR" dirty="0" smtClean="0"/>
              <a:t>e</a:t>
            </a:r>
            <a:r>
              <a:rPr lang="fr-FR" baseline="0" dirty="0" smtClean="0"/>
              <a:t> BCO j</a:t>
            </a:r>
            <a:r>
              <a:rPr lang="fr-FR" dirty="0" smtClean="0"/>
              <a:t>ugera l’affaire en fonction des éléments dont il dispose. Dans ce cas, il peut statuer en tant que bureau de jugement dans sa composition restreinte (un conseiller employeur et un conseiller salarié)</a:t>
            </a:r>
          </a:p>
          <a:p>
            <a:pPr lvl="1"/>
            <a:endParaRPr lang="fr-FR" dirty="0" smtClean="0"/>
          </a:p>
          <a:p>
            <a:pPr lvl="1"/>
            <a:r>
              <a:rPr lang="fr-FR" dirty="0" smtClean="0"/>
              <a:t>Soit</a:t>
            </a:r>
            <a:r>
              <a:rPr lang="fr-FR" baseline="0" dirty="0" smtClean="0"/>
              <a:t> le BCO décide de r</a:t>
            </a:r>
            <a:r>
              <a:rPr lang="fr-FR" dirty="0" smtClean="0"/>
              <a:t>envoyer l’affaire, il la renvoie à une audience ultérieure du bureau de jugement.</a:t>
            </a:r>
            <a:r>
              <a:rPr lang="fr-FR" baseline="0" dirty="0" smtClean="0"/>
              <a:t> L’article R. 1454-17 précise que si c’est le défendeur qui est absent, l’affaire est renvoyée à une audience ultérieure du bureau de jugement dans sa composition restreinte (un conseiller salarié et un conseiller rapporteur)</a:t>
            </a:r>
          </a:p>
          <a:p>
            <a:pPr lvl="1"/>
            <a:endParaRPr lang="fr-FR" baseline="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pPr lvl="1"/>
            <a:endParaRPr lang="fr-FR" dirty="0" smtClean="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14</a:t>
            </a:fld>
            <a:endParaRPr lang="fr-FR"/>
          </a:p>
        </p:txBody>
      </p:sp>
    </p:spTree>
    <p:extLst>
      <p:ext uri="{BB962C8B-B14F-4D97-AF65-F5344CB8AC3E}">
        <p14:creationId xmlns:p14="http://schemas.microsoft.com/office/powerpoint/2010/main" val="27503352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Le nouvel article L. 1454-1-1 du code du travail prévoit</a:t>
            </a:r>
            <a:r>
              <a:rPr lang="fr-FR" sz="1200" b="0" i="0" kern="1200" baseline="0" dirty="0" smtClean="0">
                <a:solidFill>
                  <a:schemeClr val="tx1"/>
                </a:solidFill>
                <a:effectLst/>
                <a:latin typeface="+mn-lt"/>
                <a:ea typeface="+mn-ea"/>
                <a:cs typeface="+mn-cs"/>
              </a:rPr>
              <a:t> qu’e</a:t>
            </a:r>
            <a:r>
              <a:rPr lang="fr-FR" sz="1200" b="0" i="0" kern="1200" dirty="0" smtClean="0">
                <a:solidFill>
                  <a:schemeClr val="tx1"/>
                </a:solidFill>
                <a:effectLst/>
                <a:latin typeface="+mn-lt"/>
                <a:ea typeface="+mn-ea"/>
                <a:cs typeface="+mn-cs"/>
              </a:rPr>
              <a:t>n cas d'échec de la conciliation, le bureau de conciliation et d'orientation </a:t>
            </a:r>
            <a:r>
              <a:rPr lang="fr-FR" sz="1200" b="1" i="0" kern="1200" dirty="0" smtClean="0">
                <a:solidFill>
                  <a:schemeClr val="tx1"/>
                </a:solidFill>
                <a:effectLst/>
                <a:latin typeface="+mn-lt"/>
                <a:ea typeface="+mn-ea"/>
                <a:cs typeface="+mn-cs"/>
              </a:rPr>
              <a:t>peut</a:t>
            </a:r>
            <a:r>
              <a:rPr lang="fr-FR" sz="1200" b="0" i="0" kern="1200" dirty="0" smtClean="0">
                <a:solidFill>
                  <a:schemeClr val="tx1"/>
                </a:solidFill>
                <a:effectLst/>
                <a:latin typeface="+mn-lt"/>
                <a:ea typeface="+mn-ea"/>
                <a:cs typeface="+mn-cs"/>
              </a:rPr>
              <a:t> (par simple mesure d'administration judiciaire) : </a:t>
            </a:r>
            <a:r>
              <a:rPr lang="fr-FR" dirty="0" smtClean="0"/>
              <a:t/>
            </a:r>
            <a:br>
              <a:rPr lang="fr-FR" dirty="0" smtClean="0"/>
            </a:br>
            <a:r>
              <a:rPr lang="fr-FR" dirty="0" smtClean="0"/>
              <a:t/>
            </a:r>
            <a:br>
              <a:rPr lang="fr-FR" dirty="0" smtClean="0"/>
            </a:br>
            <a:r>
              <a:rPr lang="fr-FR" dirty="0" smtClean="0"/>
              <a:t>	</a:t>
            </a:r>
            <a:r>
              <a:rPr lang="fr-FR" sz="1200" b="0" i="0" kern="1200" dirty="0" smtClean="0">
                <a:solidFill>
                  <a:schemeClr val="tx1"/>
                </a:solidFill>
                <a:effectLst/>
                <a:latin typeface="+mn-lt"/>
                <a:ea typeface="+mn-ea"/>
                <a:cs typeface="+mn-cs"/>
              </a:rPr>
              <a:t>Lorsque le litige porte sur un licenciement ou une demande de résiliation judiciaire du contrat de travail, le BCO peut alors renvoyer les parties, avec leur accord, devant le bureau de jugement dans sa composition restreinte (un</a:t>
            </a:r>
            <a:r>
              <a:rPr lang="fr-FR" sz="1200" b="0" i="0" kern="1200" baseline="0" dirty="0" smtClean="0">
                <a:solidFill>
                  <a:schemeClr val="tx1"/>
                </a:solidFill>
                <a:effectLst/>
                <a:latin typeface="+mn-lt"/>
                <a:ea typeface="+mn-ea"/>
                <a:cs typeface="+mn-cs"/>
              </a:rPr>
              <a:t> conseiller salarié et un conseiller employeur)</a:t>
            </a:r>
            <a:r>
              <a:rPr lang="fr-FR" sz="1200" b="0" i="0" kern="1200" dirty="0" smtClean="0">
                <a:solidFill>
                  <a:schemeClr val="tx1"/>
                </a:solidFill>
                <a:effectLst/>
                <a:latin typeface="+mn-lt"/>
                <a:ea typeface="+mn-ea"/>
                <a:cs typeface="+mn-cs"/>
              </a:rPr>
              <a:t>. La formation restreinte doit statuer dans un délai de trois mois.</a:t>
            </a:r>
            <a:r>
              <a:rPr lang="fr-FR" sz="1200" b="0" i="0" kern="1200" baseline="0" dirty="0" smtClean="0">
                <a:solidFill>
                  <a:schemeClr val="tx1"/>
                </a:solidFill>
                <a:effectLst/>
                <a:latin typeface="+mn-lt"/>
                <a:ea typeface="+mn-ea"/>
                <a:cs typeface="+mn-cs"/>
              </a:rPr>
              <a:t> La composition restreinte n’est donc possible que sur certains thèmes (licenciement et résiliation judiciaire), et si les parties sont d’accord. </a:t>
            </a:r>
            <a:r>
              <a:rPr lang="fr-FR" dirty="0" smtClean="0"/>
              <a:t/>
            </a:r>
            <a:br>
              <a:rPr lang="fr-FR" dirty="0" smtClean="0"/>
            </a:br>
            <a:r>
              <a:rPr lang="fr-FR" dirty="0" smtClean="0"/>
              <a:t/>
            </a:r>
            <a:br>
              <a:rPr lang="fr-FR" dirty="0" smtClean="0"/>
            </a:br>
            <a:r>
              <a:rPr lang="fr-FR" dirty="0" smtClean="0"/>
              <a:t>	</a:t>
            </a:r>
            <a:r>
              <a:rPr lang="fr-FR" sz="1200" b="0" i="0" kern="1200" dirty="0" smtClean="0">
                <a:solidFill>
                  <a:schemeClr val="tx1"/>
                </a:solidFill>
                <a:effectLst/>
                <a:latin typeface="+mn-lt"/>
                <a:ea typeface="+mn-ea"/>
                <a:cs typeface="+mn-cs"/>
              </a:rPr>
              <a:t>Renvoyer les parties, si elles le demandent ou si la nature du litige le justifie, devant le bureau de jugement classique (2</a:t>
            </a:r>
            <a:r>
              <a:rPr lang="fr-FR" sz="1200" b="0" i="0" kern="1200" baseline="0" dirty="0" smtClean="0">
                <a:solidFill>
                  <a:schemeClr val="tx1"/>
                </a:solidFill>
                <a:effectLst/>
                <a:latin typeface="+mn-lt"/>
                <a:ea typeface="+mn-ea"/>
                <a:cs typeface="+mn-cs"/>
              </a:rPr>
              <a:t> conseillers salariés et 2 conseillers employeurs) </a:t>
            </a:r>
            <a:r>
              <a:rPr lang="fr-FR" sz="1200" b="0" i="0" kern="1200" dirty="0" smtClean="0">
                <a:solidFill>
                  <a:schemeClr val="tx1"/>
                </a:solidFill>
                <a:effectLst/>
                <a:latin typeface="+mn-lt"/>
                <a:ea typeface="+mn-ea"/>
                <a:cs typeface="+mn-cs"/>
              </a:rPr>
              <a:t>présidé par un juge du tribunal d’instance (car c’est le juge qui intervient en cas de départage : si lors des délibérés il y a</a:t>
            </a:r>
            <a:r>
              <a:rPr lang="fr-FR" sz="1200" b="0" i="0" kern="1200" baseline="0" dirty="0" smtClean="0">
                <a:solidFill>
                  <a:schemeClr val="tx1"/>
                </a:solidFill>
                <a:effectLst/>
                <a:latin typeface="+mn-lt"/>
                <a:ea typeface="+mn-ea"/>
                <a:cs typeface="+mn-cs"/>
              </a:rPr>
              <a:t> égalité des voix)</a:t>
            </a:r>
            <a:r>
              <a:rPr lang="fr-FR" sz="1200" b="0" i="0" kern="1200" dirty="0" smtClean="0">
                <a:solidFill>
                  <a:schemeClr val="tx1"/>
                </a:solidFill>
                <a:effectLst/>
                <a:latin typeface="+mn-lt"/>
                <a:ea typeface="+mn-ea"/>
                <a:cs typeface="+mn-cs"/>
              </a:rPr>
              <a:t>.  Le fait d’introduire</a:t>
            </a:r>
            <a:r>
              <a:rPr lang="fr-FR" sz="1200" b="0" i="0" kern="1200" baseline="0" dirty="0" smtClean="0">
                <a:solidFill>
                  <a:schemeClr val="tx1"/>
                </a:solidFill>
                <a:effectLst/>
                <a:latin typeface="+mn-lt"/>
                <a:ea typeface="+mn-ea"/>
                <a:cs typeface="+mn-cs"/>
              </a:rPr>
              <a:t> un juge professionnel dans la composition d’un bureau de jugement est un premier pas vers l’échevinage (c’est-à-dire une juridiction composée à la fois de juge professionnels, de représentants salariés et de représentants employeurs). Pour l’instant, le président du tribunal d’instance n’intervient qu’en cas de départage (lorsque le bureau de jugement n’a pas pu trancher l’affaire à la majorité en raison de sa composition paritaire). Cela reflète la volonté de professionnaliser le contentieux prud’homal (renforcement de l’importance du recours aux avocats et professionnalisation des juges). </a:t>
            </a:r>
            <a:r>
              <a:rPr lang="fr-FR" dirty="0" smtClean="0"/>
              <a:t/>
            </a:r>
            <a:br>
              <a:rPr lang="fr-FR" dirty="0" smtClean="0"/>
            </a:br>
            <a:r>
              <a:rPr lang="fr-FR" dirty="0" smtClean="0"/>
              <a:t/>
            </a:r>
            <a:br>
              <a:rPr lang="fr-FR" dirty="0" smtClean="0"/>
            </a:br>
            <a:r>
              <a:rPr lang="fr-FR" dirty="0" smtClean="0"/>
              <a:t>	Renvoyer</a:t>
            </a:r>
            <a:r>
              <a:rPr lang="fr-FR" sz="1200" b="0" i="0" kern="1200" baseline="0" dirty="0" smtClean="0">
                <a:solidFill>
                  <a:schemeClr val="tx1"/>
                </a:solidFill>
                <a:effectLst/>
                <a:latin typeface="+mn-lt"/>
                <a:ea typeface="+mn-ea"/>
                <a:cs typeface="+mn-cs"/>
              </a:rPr>
              <a:t> l’affaire</a:t>
            </a:r>
            <a:r>
              <a:rPr lang="fr-FR" sz="1200" b="0" i="0" kern="1200" dirty="0" smtClean="0">
                <a:solidFill>
                  <a:schemeClr val="tx1"/>
                </a:solidFill>
                <a:effectLst/>
                <a:latin typeface="+mn-lt"/>
                <a:ea typeface="+mn-ea"/>
                <a:cs typeface="+mn-cs"/>
              </a:rPr>
              <a:t> devant le bureau de jugement dans sa formation classique,</a:t>
            </a:r>
            <a:r>
              <a:rPr lang="fr-FR" sz="1200" b="0" i="0" kern="1200" baseline="0" dirty="0" smtClean="0">
                <a:solidFill>
                  <a:schemeClr val="tx1"/>
                </a:solidFill>
                <a:effectLst/>
                <a:latin typeface="+mn-lt"/>
                <a:ea typeface="+mn-ea"/>
                <a:cs typeface="+mn-cs"/>
              </a:rPr>
              <a:t> à savoir 2 conseillers salariés et 2 conseillers rapporteurs.</a:t>
            </a:r>
          </a:p>
          <a:p>
            <a:endParaRPr lang="fr-FR" sz="1200" b="0" i="0" kern="1200" baseline="0" dirty="0" smtClean="0">
              <a:solidFill>
                <a:schemeClr val="tx1"/>
              </a:solidFill>
              <a:effectLst/>
              <a:latin typeface="+mn-lt"/>
              <a:ea typeface="+mn-ea"/>
              <a:cs typeface="+mn-cs"/>
            </a:endParaRPr>
          </a:p>
          <a:p>
            <a:r>
              <a:rPr lang="fr-FR" sz="1200" b="1" i="0" kern="1200" baseline="0" dirty="0" smtClean="0">
                <a:solidFill>
                  <a:schemeClr val="tx1"/>
                </a:solidFill>
                <a:effectLst/>
                <a:latin typeface="+mn-lt"/>
                <a:ea typeface="+mn-ea"/>
                <a:cs typeface="+mn-cs"/>
              </a:rPr>
              <a:t>Par mesure d’équité, nous préconisons donc le renvoi en formation de jugement classique.</a:t>
            </a:r>
            <a:r>
              <a:rPr lang="fr-FR" sz="1200" b="0" i="0" kern="1200" baseline="0" dirty="0" smtClean="0">
                <a:solidFill>
                  <a:schemeClr val="tx1"/>
                </a:solidFill>
                <a:effectLst/>
                <a:latin typeface="+mn-lt"/>
                <a:ea typeface="+mn-ea"/>
                <a:cs typeface="+mn-cs"/>
              </a:rPr>
              <a:t> </a:t>
            </a:r>
            <a:r>
              <a:rPr lang="fr-FR" dirty="0" smtClean="0"/>
              <a:t/>
            </a:r>
            <a:br>
              <a:rPr lang="fr-FR" dirty="0" smtClean="0"/>
            </a:br>
            <a:r>
              <a:rPr lang="fr-FR" dirty="0" smtClean="0"/>
              <a:t/>
            </a:r>
            <a:br>
              <a:rPr lang="fr-FR" dirty="0" smtClean="0"/>
            </a:br>
            <a:r>
              <a:rPr lang="fr-FR" sz="1200" b="0" i="0" kern="1200" dirty="0" smtClean="0">
                <a:solidFill>
                  <a:schemeClr val="tx1"/>
                </a:solidFill>
                <a:effectLst/>
                <a:latin typeface="+mn-lt"/>
                <a:ea typeface="+mn-ea"/>
                <a:cs typeface="+mn-cs"/>
              </a:rPr>
              <a:t>La formation saisie connaît de l'ensemble des demandes des parties, y compris des demandes additionnelles ou reconventionnelles.</a:t>
            </a:r>
          </a:p>
          <a:p>
            <a:endParaRPr lang="fr-FR"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endParaRPr lang="fr-FR" sz="1200" b="0" i="0" kern="1200" dirty="0" smtClean="0">
              <a:solidFill>
                <a:schemeClr val="tx1"/>
              </a:solidFill>
              <a:effectLst/>
              <a:latin typeface="+mn-lt"/>
              <a:ea typeface="+mn-ea"/>
              <a:cs typeface="+mn-cs"/>
            </a:endParaRPr>
          </a:p>
          <a:p>
            <a:endParaRPr lang="fr-FR" sz="1200" b="0" i="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15</a:t>
            </a:fld>
            <a:endParaRPr lang="fr-FR"/>
          </a:p>
        </p:txBody>
      </p:sp>
    </p:spTree>
    <p:extLst>
      <p:ext uri="{BB962C8B-B14F-4D97-AF65-F5344CB8AC3E}">
        <p14:creationId xmlns:p14="http://schemas.microsoft.com/office/powerpoint/2010/main" val="708639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16</a:t>
            </a:fld>
            <a:endParaRPr lang="fr-FR"/>
          </a:p>
        </p:txBody>
      </p:sp>
    </p:spTree>
    <p:extLst>
      <p:ext uri="{BB962C8B-B14F-4D97-AF65-F5344CB8AC3E}">
        <p14:creationId xmlns:p14="http://schemas.microsoft.com/office/powerpoint/2010/main" val="3062190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 mise en état de l’affaire sert à s’assurer</a:t>
            </a:r>
            <a:r>
              <a:rPr lang="fr-FR" baseline="0" dirty="0" smtClean="0"/>
              <a:t> que les dossiers sont complets, que chaque partie a communiqué à l’autre ses pièces et ses écritures, donc que l’affaire est prête à être jugée. </a:t>
            </a:r>
          </a:p>
          <a:p>
            <a:endParaRPr lang="fr-FR" baseline="0" dirty="0" smtClean="0"/>
          </a:p>
          <a:p>
            <a:r>
              <a:rPr lang="fr-FR" baseline="0" dirty="0" smtClean="0"/>
              <a:t>La mise en l’état reste obligatoire.</a:t>
            </a:r>
          </a:p>
          <a:p>
            <a:endParaRPr lang="fr-FR" baseline="0" dirty="0" smtClean="0"/>
          </a:p>
          <a:p>
            <a:r>
              <a:rPr lang="fr-FR" baseline="0" dirty="0" smtClean="0"/>
              <a:t>L’organisation des échanges est elle aussi renforcée, car avant le BCO avait la possibilité d’instaurer un calendrier de communication des pièces et écritures, il en a aujourd’hui l’obligation.</a:t>
            </a:r>
          </a:p>
          <a:p>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Lorsque le BCO décident de fixer des séances spéciales de mise en l’état les parties sont tenues</a:t>
            </a:r>
            <a:r>
              <a:rPr lang="fr-FR" baseline="0" dirty="0" smtClean="0"/>
              <a:t> de s’y présenter</a:t>
            </a:r>
            <a:r>
              <a:rPr lang="fr-FR" dirty="0" smtClean="0"/>
              <a:t>, mais le BCO peut les en dispenser. Cette obligation de présentation est très lourde pour les parties</a:t>
            </a:r>
            <a:r>
              <a:rPr lang="fr-FR" baseline="0" dirty="0" smtClean="0"/>
              <a:t> et plus particulièrement pour les demandeurs</a:t>
            </a:r>
            <a:r>
              <a:rPr lang="fr-FR" dirty="0" smtClean="0"/>
              <a:t>, qui vont potentiellement devoir se déplacer ou quitter leur travail plusieurs jours. Par ailleurs, les</a:t>
            </a:r>
            <a:r>
              <a:rPr lang="fr-FR" baseline="0" dirty="0" smtClean="0"/>
              <a:t> défenseurs syndicaux n’ont que 10h à consacrer à l’exercice de leur mandat. Ces séances de mises en l’état risque de les consommer inutilement. </a:t>
            </a:r>
          </a:p>
          <a:p>
            <a:endParaRPr lang="fr-FR" baseline="0" dirty="0" smtClean="0"/>
          </a:p>
          <a:p>
            <a:r>
              <a:rPr lang="fr-FR" baseline="0" dirty="0" smtClean="0"/>
              <a:t>Le projet de loi travail actuellement en discussion prévoit la possibilité pour le BCO de rendre un ordonnance de clôture de l’instruction ce qui, ajouté au calendrier de communication, rendrait très formel les étapes intermédiaires entre la conciliation et le jugement. Une fois encore, un salarié non assisté ou représenté aura beaucoup de mal à respecter cette procédure très stricte.</a:t>
            </a:r>
          </a:p>
          <a:p>
            <a:endParaRPr lang="fr-FR" baseline="0" dirty="0" smtClean="0"/>
          </a:p>
          <a:p>
            <a:r>
              <a:rPr lang="fr-FR" baseline="0" dirty="0" smtClean="0"/>
              <a:t>Le BCO dispose de plusieurs moyens pour la mise en état (R.1454-1, R. 1454-3) :</a:t>
            </a:r>
          </a:p>
          <a:p>
            <a:pPr marL="171450" indent="-171450">
              <a:buFontTx/>
              <a:buChar char="-"/>
            </a:pPr>
            <a:r>
              <a:rPr lang="fr-FR" baseline="0" dirty="0" smtClean="0"/>
              <a:t>Nommer des conseillers rapporteurs </a:t>
            </a:r>
          </a:p>
          <a:p>
            <a:pPr marL="171450" indent="-171450">
              <a:buFontTx/>
              <a:buChar char="-"/>
            </a:pPr>
            <a:r>
              <a:rPr lang="fr-FR" baseline="0" dirty="0" smtClean="0"/>
              <a:t>Entendre les parties </a:t>
            </a:r>
          </a:p>
          <a:p>
            <a:pPr marL="171450" indent="-171450">
              <a:buFontTx/>
              <a:buChar char="-"/>
            </a:pPr>
            <a:r>
              <a:rPr lang="fr-FR" baseline="0" dirty="0" smtClean="0"/>
              <a:t>Procéder à des auditions </a:t>
            </a:r>
          </a:p>
          <a:p>
            <a:pPr marL="171450" indent="-171450">
              <a:buFontTx/>
              <a:buChar char="-"/>
            </a:pPr>
            <a:r>
              <a:rPr lang="fr-FR" baseline="0" dirty="0" smtClean="0"/>
              <a:t>Ordonner des mesures d’instructions</a:t>
            </a:r>
          </a:p>
          <a:p>
            <a:pPr marL="171450" indent="-171450">
              <a:buFontTx/>
              <a:buChar char="-"/>
            </a:pPr>
            <a:r>
              <a:rPr lang="fr-FR" baseline="0" dirty="0" smtClean="0"/>
              <a:t>Ordonner toute mesure nécessaire à la conservation des preuves </a:t>
            </a:r>
          </a:p>
          <a:p>
            <a:pPr marL="171450" indent="-171450">
              <a:buFontTx/>
              <a:buChar char="-"/>
            </a:pPr>
            <a:r>
              <a:rPr lang="fr-FR" baseline="0" dirty="0" smtClean="0"/>
              <a:t>Mettre les parties en demeure de produire des documents </a:t>
            </a:r>
          </a:p>
          <a:p>
            <a:pPr marL="171450" indent="-171450">
              <a:buFontTx/>
              <a:buChar char="-"/>
            </a:pPr>
            <a:endParaRPr lang="fr-FR" baseline="0" dirty="0" smtClean="0"/>
          </a:p>
          <a:p>
            <a:pPr marL="0" indent="0">
              <a:buFontTx/>
              <a:buNone/>
            </a:pPr>
            <a:r>
              <a:rPr lang="fr-FR" baseline="0" dirty="0" smtClean="0"/>
              <a:t>Le BCO peut sanctionner les parties qui n’auraient pas respecté les modalités de communications : </a:t>
            </a:r>
          </a:p>
          <a:p>
            <a:pPr marL="171450" indent="-171450">
              <a:buFontTx/>
              <a:buChar char="-"/>
            </a:pPr>
            <a:r>
              <a:rPr lang="fr-FR" baseline="0" dirty="0" smtClean="0"/>
              <a:t>Radiation de l’affaire (la radiation sanctionne la partie qui a été négligente. L’instance n’est pas éteinte comme dans la caducité, mais elle est retirée du rang des affaires en cours. Elle pourra reprendre quand la partie aura effectué ses diligences). La radiation pénalise le demandeur. </a:t>
            </a:r>
          </a:p>
          <a:p>
            <a:pPr marL="171450" indent="-171450">
              <a:buFontTx/>
              <a:buChar char="-"/>
            </a:pPr>
            <a:r>
              <a:rPr lang="fr-FR" baseline="0" dirty="0" smtClean="0"/>
              <a:t>Renvoi de l’affaire devant bureau de jugement. Le renvoi est beaucoup moins préjudiciable aux salariés, à condition que cela reste exceptionnel.</a:t>
            </a:r>
          </a:p>
          <a:p>
            <a:pPr marL="0" indent="0">
              <a:buFontTx/>
              <a:buNone/>
            </a:pPr>
            <a:r>
              <a:rPr lang="fr-FR" baseline="0" dirty="0" smtClean="0"/>
              <a:t>En cas de non production des documents et justifications demandées, le BCO peut renvoyer l’affaire à la première date utile devant le bureau de jugement, qui tirera toutes les conséquences de l’abstention de la partie ou de son  refus. </a:t>
            </a:r>
          </a:p>
          <a:p>
            <a:pPr marL="0" indent="0">
              <a:buFontTx/>
              <a:buNone/>
            </a:pPr>
            <a:endParaRPr lang="fr-FR" baseline="0" dirty="0" smtClean="0"/>
          </a:p>
          <a:p>
            <a:pPr marL="0" indent="0">
              <a:buFontTx/>
              <a:buNone/>
            </a:pPr>
            <a:r>
              <a:rPr lang="fr-FR" baseline="0" dirty="0" smtClean="0"/>
              <a:t>Entrée en application à compter du 26 mai 2016.</a:t>
            </a:r>
          </a:p>
          <a:p>
            <a:pPr marL="0" indent="0">
              <a:buFontTx/>
              <a:buNone/>
            </a:pPr>
            <a:endParaRPr lang="fr-FR" baseline="0" dirty="0" smtClean="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17</a:t>
            </a:fld>
            <a:endParaRPr lang="fr-FR"/>
          </a:p>
        </p:txBody>
      </p:sp>
    </p:spTree>
    <p:extLst>
      <p:ext uri="{BB962C8B-B14F-4D97-AF65-F5344CB8AC3E}">
        <p14:creationId xmlns:p14="http://schemas.microsoft.com/office/powerpoint/2010/main" val="3915103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smtClean="0"/>
              <a:t>Le BCO peut, même si le défendeur n’est pas présent à l’audience ordonner la délivrance sous peine d’astreinte (c’est-à-dire que l’employeur</a:t>
            </a:r>
            <a:r>
              <a:rPr lang="fr-FR" sz="1200" baseline="0" dirty="0" smtClean="0"/>
              <a:t> devra verser une somme forfaitaire par jour de retard de délivrance) </a:t>
            </a:r>
            <a:r>
              <a:rPr lang="fr-FR" sz="1200" dirty="0" smtClean="0"/>
              <a:t>de : </a:t>
            </a:r>
          </a:p>
          <a:p>
            <a:pPr marL="171450" indent="-171450">
              <a:buFontTx/>
              <a:buChar char="-"/>
            </a:pPr>
            <a:r>
              <a:rPr lang="fr-FR" sz="1200" dirty="0" smtClean="0"/>
              <a:t>Certificat</a:t>
            </a:r>
            <a:r>
              <a:rPr lang="fr-FR" sz="1200" baseline="0" dirty="0" smtClean="0"/>
              <a:t> de travail,</a:t>
            </a:r>
          </a:p>
          <a:p>
            <a:pPr marL="171450" indent="-171450">
              <a:buFontTx/>
              <a:buChar char="-"/>
            </a:pPr>
            <a:r>
              <a:rPr lang="fr-FR" sz="1200" baseline="0" dirty="0" smtClean="0"/>
              <a:t>bulletins de paie</a:t>
            </a:r>
          </a:p>
          <a:p>
            <a:pPr marL="171450" indent="-171450">
              <a:buFontTx/>
              <a:buChar char="-"/>
            </a:pPr>
            <a:r>
              <a:rPr lang="fr-FR" sz="1200" baseline="0" dirty="0" smtClean="0"/>
              <a:t>toute pièce que l’employeur est obligé de donner au salarié. </a:t>
            </a:r>
          </a:p>
          <a:p>
            <a:pPr marL="171450" indent="-171450">
              <a:buFontTx/>
              <a:buChar char="-"/>
            </a:pPr>
            <a:endParaRPr lang="fr-FR" sz="1200" baseline="0" dirty="0" smtClean="0"/>
          </a:p>
          <a:p>
            <a:pPr marL="0" indent="0">
              <a:buFontTx/>
              <a:buNone/>
            </a:pPr>
            <a:r>
              <a:rPr lang="fr-FR" sz="1200" baseline="0" dirty="0" smtClean="0"/>
              <a:t>S’il est clair que l’employeur a manqué à ses obligations, le BCO peut toujours ordonner :</a:t>
            </a:r>
          </a:p>
          <a:p>
            <a:pPr marL="171450" indent="-171450">
              <a:buFontTx/>
              <a:buChar char="-"/>
            </a:pPr>
            <a:r>
              <a:rPr lang="fr-FR" sz="1200" baseline="0" dirty="0" smtClean="0"/>
              <a:t>Le versement de provisions sur les salaries et ses accessoires (primes …)</a:t>
            </a:r>
          </a:p>
          <a:p>
            <a:pPr marL="171450" indent="-171450">
              <a:buFontTx/>
              <a:buChar char="-"/>
            </a:pPr>
            <a:r>
              <a:rPr lang="fr-FR" sz="1200" baseline="0" dirty="0" smtClean="0"/>
              <a:t>Le versement de provisions sur les indemnités de congés payés, de préavis et de licenciement, </a:t>
            </a:r>
          </a:p>
          <a:p>
            <a:pPr marL="171450" indent="-171450">
              <a:buFontTx/>
              <a:buChar char="-"/>
            </a:pPr>
            <a:r>
              <a:rPr lang="fr-FR" sz="1200" baseline="0" dirty="0" smtClean="0"/>
              <a:t>Le versement de l’indemnité compensatrice et de l’indemnité spéciale de licenciement en cas d’inaptitude suite à une accident du travail ou à une maladie professionnelle</a:t>
            </a:r>
          </a:p>
          <a:p>
            <a:pPr marL="171450" indent="-171450">
              <a:buFontTx/>
              <a:buChar char="-"/>
            </a:pPr>
            <a:r>
              <a:rPr lang="fr-FR" sz="1200" baseline="0" dirty="0" smtClean="0"/>
              <a:t>Le versement de l’indemnité de précarité de 10% du salaire pour les CDD et les contrats intérimaires </a:t>
            </a:r>
          </a:p>
          <a:p>
            <a:pPr marL="0" indent="0">
              <a:buFontTx/>
              <a:buNone/>
            </a:pPr>
            <a:r>
              <a:rPr lang="fr-FR" sz="1200" i="1" baseline="0" dirty="0" smtClean="0"/>
              <a:t>(les provisions sont des avances sur les sommes auxquelles pourra prétendre le salarié)</a:t>
            </a:r>
          </a:p>
          <a:p>
            <a:pPr marL="171450" indent="-171450">
              <a:buFontTx/>
              <a:buChar char="-"/>
            </a:pPr>
            <a:endParaRPr lang="fr-FR" sz="1200" baseline="0" dirty="0" smtClean="0"/>
          </a:p>
          <a:p>
            <a:pPr marL="0" indent="0">
              <a:buFontTx/>
              <a:buNone/>
            </a:pPr>
            <a:r>
              <a:rPr lang="fr-FR" sz="1200" baseline="0" dirty="0" smtClean="0"/>
              <a:t>Depuis le décret du 20 mai 2016, le BCO pourra également prendre une décision provisoire pour pallier l’absence de délivrance par l’employeur de l’attestation pôle emploi permettant au salarié de s’inscrire à Pôle emploi et de bénéficier d’une allocation. L’employeur sera cependant toujours tenu de donner au salarié son attestation Pôle emploi. C’est une avancée pour les salariés. </a:t>
            </a:r>
          </a:p>
          <a:p>
            <a:pPr marL="0" indent="0">
              <a:buFontTx/>
              <a:buNone/>
            </a:pPr>
            <a:endParaRPr lang="fr-FR" sz="1200" baseline="0" dirty="0" smtClean="0"/>
          </a:p>
          <a:p>
            <a:pPr marL="0" indent="0">
              <a:buFontTx/>
              <a:buNone/>
            </a:pPr>
            <a:r>
              <a:rPr lang="fr-FR" sz="1200" baseline="0" dirty="0" smtClean="0"/>
              <a:t>Entrée en application à compter du 26 mai 2016.</a:t>
            </a:r>
          </a:p>
          <a:p>
            <a:pPr marL="0" indent="0">
              <a:buFontTx/>
              <a:buNone/>
            </a:pPr>
            <a:endParaRPr lang="fr-FR" sz="1200" baseline="0" dirty="0" smtClean="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18</a:t>
            </a:fld>
            <a:endParaRPr lang="fr-FR"/>
          </a:p>
        </p:txBody>
      </p:sp>
    </p:spTree>
    <p:extLst>
      <p:ext uri="{BB962C8B-B14F-4D97-AF65-F5344CB8AC3E}">
        <p14:creationId xmlns:p14="http://schemas.microsoft.com/office/powerpoint/2010/main" val="12858702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smtClean="0"/>
              <a:t>Le bureau de jugement peut être amené à mettre une affaire en l’état dans 2 hypothèses : </a:t>
            </a:r>
          </a:p>
          <a:p>
            <a:pPr marL="342900" indent="-342900">
              <a:buFontTx/>
              <a:buChar char="-"/>
            </a:pPr>
            <a:r>
              <a:rPr lang="fr-FR" sz="1200" dirty="0" smtClean="0"/>
              <a:t>Lorsque l’affaire est directement portée devant lui (pas de conciliation)</a:t>
            </a:r>
          </a:p>
          <a:p>
            <a:pPr marL="342900" indent="-342900">
              <a:buFontTx/>
              <a:buChar char="-"/>
            </a:pPr>
            <a:r>
              <a:rPr lang="fr-FR" sz="1200" dirty="0" smtClean="0"/>
              <a:t>Lorsque, malgré le bureau de conciliation et d’orientation, l’affaire renvoyée devant lui n’est pas en l’état d’être jugé.</a:t>
            </a:r>
          </a:p>
          <a:p>
            <a:pPr marL="0" indent="0">
              <a:buFontTx/>
              <a:buNone/>
            </a:pPr>
            <a:endParaRPr lang="fr-FR" sz="1200" dirty="0" smtClean="0"/>
          </a:p>
          <a:p>
            <a:pPr marL="0" indent="0">
              <a:buFontTx/>
              <a:buNone/>
            </a:pPr>
            <a:r>
              <a:rPr lang="fr-FR" sz="1200" dirty="0" smtClean="0"/>
              <a:t>Moyens dont dispose</a:t>
            </a:r>
            <a:r>
              <a:rPr lang="fr-FR" sz="1200" baseline="0" dirty="0" smtClean="0"/>
              <a:t> le bureau de jugement pour mettre en l’état : </a:t>
            </a:r>
          </a:p>
          <a:p>
            <a:pPr marL="342900" indent="-342900">
              <a:buFontTx/>
              <a:buChar char="-"/>
            </a:pPr>
            <a:r>
              <a:rPr lang="fr-FR" sz="1200" baseline="0" dirty="0" smtClean="0"/>
              <a:t>Les mêmes que ceux du BCO (audience de mise en l’état, entendre les parties, mettre en demeure de produire des documents …)</a:t>
            </a:r>
          </a:p>
          <a:p>
            <a:pPr marL="342900" indent="-342900">
              <a:buFontTx/>
              <a:buChar char="-"/>
            </a:pPr>
            <a:r>
              <a:rPr lang="fr-FR" sz="1200" baseline="0" dirty="0" smtClean="0"/>
              <a:t>Si les parties ne respectent pas les modalités de communications fixées, il peut </a:t>
            </a:r>
            <a:r>
              <a:rPr lang="fr-FR" sz="1200" baseline="0" dirty="0" err="1" smtClean="0"/>
              <a:t>reconvoquer</a:t>
            </a:r>
            <a:r>
              <a:rPr lang="fr-FR" sz="1200" baseline="0" dirty="0" smtClean="0"/>
              <a:t> les parties soit pour juger l’affaire, soit pour la radier (c’est-à-dire la retirée du rang des affaires en cours)</a:t>
            </a:r>
          </a:p>
          <a:p>
            <a:pPr marL="342900" indent="-342900">
              <a:buFontTx/>
              <a:buChar char="-"/>
            </a:pPr>
            <a:r>
              <a:rPr lang="fr-FR" sz="1200" baseline="0" dirty="0" smtClean="0"/>
              <a:t>Il peut désigner des conseillers rapporteurs </a:t>
            </a:r>
          </a:p>
          <a:p>
            <a:pPr marL="342900" indent="-342900">
              <a:buFontTx/>
              <a:buChar char="-"/>
            </a:pPr>
            <a:r>
              <a:rPr lang="fr-FR" sz="1200" baseline="0" dirty="0" smtClean="0"/>
              <a:t>Il peut ordonner toutes mesures nécessaires à la conservation des preuves ou des objets litigieux</a:t>
            </a:r>
          </a:p>
          <a:p>
            <a:pPr marL="342900" indent="-342900">
              <a:buFontTx/>
              <a:buChar char="-"/>
            </a:pPr>
            <a:endParaRPr lang="fr-FR" sz="1200" baseline="0" dirty="0" smtClean="0"/>
          </a:p>
          <a:p>
            <a:pPr marL="0" indent="0">
              <a:buFontTx/>
              <a:buNone/>
            </a:pPr>
            <a:r>
              <a:rPr lang="fr-FR" sz="1200" baseline="0" dirty="0" smtClean="0"/>
              <a:t>Le juge écarte des débats les arguments et pièces communiqués sans motif légitime après la date fixée pour les échanges si ça porte atteinte aux droits de la défense. Cela signifie que la partie qui a produit ses éléments trop tard ne pourra pas les utiliser pour se défendre. Il faut donc bien s’assurer pour l’intérêt des salariés que le dossier est en l’état avant l’audience de jugement. </a:t>
            </a:r>
            <a:endParaRPr lang="fr-FR" sz="1200" dirty="0" smtClean="0"/>
          </a:p>
          <a:p>
            <a:pPr lvl="1"/>
            <a:endParaRPr lang="fr-FR"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19</a:t>
            </a:fld>
            <a:endParaRPr lang="fr-FR"/>
          </a:p>
        </p:txBody>
      </p:sp>
    </p:spTree>
    <p:extLst>
      <p:ext uri="{BB962C8B-B14F-4D97-AF65-F5344CB8AC3E}">
        <p14:creationId xmlns:p14="http://schemas.microsoft.com/office/powerpoint/2010/main" val="2380332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 présentation volontaire des parties suppose</a:t>
            </a:r>
            <a:r>
              <a:rPr lang="fr-FR" baseline="0" dirty="0" smtClean="0"/>
              <a:t> que l’employeur et le salarié se présentent ensemble au bureau de conciliation et d’orientation. Cela n’arrive en pratique quasiment jamais. </a:t>
            </a:r>
          </a:p>
          <a:p>
            <a:endParaRPr lang="fr-FR" baseline="0" dirty="0" smtClean="0"/>
          </a:p>
          <a:p>
            <a:r>
              <a:rPr lang="fr-FR" baseline="0" dirty="0" smtClean="0"/>
              <a:t>Ce sera donc la requête qui sera le principal (si ce n’est unique) mode de saisie des conseils de prud’hommes pour les salariés (la requête est expliquée à la diapo suivante). C’est donc une grave remise en question de l’oralité de la procédure. </a:t>
            </a:r>
          </a:p>
          <a:p>
            <a:r>
              <a:rPr lang="fr-FR" baseline="0" dirty="0" smtClean="0"/>
              <a:t>La procédure écrite est beaucoup plus contraignante pour les salariés, notamment ceux non assistés. Ils devront remplir un formulaire de 14 pages très détaillé. Cette complexification a pour but de rendre incontournable le recours à un avocat, ce qui porte atteinte au droit d’accès au juge des salariés les plus précaires.</a:t>
            </a:r>
          </a:p>
          <a:p>
            <a:endParaRPr lang="fr-FR" baseline="0" dirty="0" smtClean="0"/>
          </a:p>
          <a:p>
            <a:r>
              <a:rPr lang="fr-FR" baseline="0" dirty="0" smtClean="0"/>
              <a:t>Entrée en application à compter du 1</a:t>
            </a:r>
            <a:r>
              <a:rPr lang="fr-FR" baseline="30000" dirty="0" smtClean="0"/>
              <a:t>er</a:t>
            </a:r>
            <a:r>
              <a:rPr lang="fr-FR" baseline="0" dirty="0" smtClean="0"/>
              <a:t> août 2016.</a:t>
            </a:r>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a:t>
            </a:fld>
            <a:endParaRPr lang="fr-FR"/>
          </a:p>
        </p:txBody>
      </p:sp>
    </p:spTree>
    <p:extLst>
      <p:ext uri="{BB962C8B-B14F-4D97-AF65-F5344CB8AC3E}">
        <p14:creationId xmlns:p14="http://schemas.microsoft.com/office/powerpoint/2010/main" val="35568352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 1454-21 : Si le demandeur ne comparaît pas devant le bureau de jugement le</a:t>
            </a:r>
            <a:r>
              <a:rPr lang="fr-FR" baseline="0" dirty="0" smtClean="0"/>
              <a:t> jour de l’audience et qu’il n’a pas de motif légitime pour justifier son absence, il est fait application de l’article 468 du Code de procédure civile. Cela signifie que le bureau de jugement à 3 options : </a:t>
            </a:r>
          </a:p>
          <a:p>
            <a:pPr marL="171450" indent="-171450">
              <a:buFontTx/>
              <a:buChar char="-"/>
            </a:pPr>
            <a:r>
              <a:rPr lang="fr-FR" baseline="0" dirty="0" smtClean="0"/>
              <a:t>Si le défendeur le demande, le bureau de jugement peut juger sur le fond de l’affaire (c’est-à-dire trancher le litige), et le jugement sera contradictoire (comme si les deux parties étaient présentes)</a:t>
            </a:r>
          </a:p>
          <a:p>
            <a:pPr marL="171450" indent="-171450">
              <a:buFontTx/>
              <a:buChar char="-"/>
            </a:pPr>
            <a:r>
              <a:rPr lang="fr-FR" baseline="0" dirty="0" smtClean="0"/>
              <a:t>Renvoyer l’affaire à une audience ultérieure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fr-FR" baseline="0" dirty="0" smtClean="0"/>
              <a:t>Déclarer la citation caduque (le demandeur devra recommencer l’action en justice).</a:t>
            </a:r>
            <a:r>
              <a:rPr lang="fr-FR" sz="1200" b="1" kern="1200" dirty="0" smtClean="0">
                <a:solidFill>
                  <a:schemeClr val="tx1"/>
                </a:solidFill>
                <a:effectLst/>
                <a:latin typeface="+mn-lt"/>
                <a:ea typeface="+mn-ea"/>
                <a:cs typeface="+mn-cs"/>
              </a:rPr>
              <a:t> </a:t>
            </a:r>
            <a:r>
              <a:rPr lang="fr-FR" sz="1200" b="0" kern="1200" dirty="0" smtClean="0">
                <a:solidFill>
                  <a:schemeClr val="tx1"/>
                </a:solidFill>
                <a:effectLst/>
                <a:latin typeface="+mn-lt"/>
                <a:ea typeface="+mn-ea"/>
                <a:cs typeface="+mn-cs"/>
              </a:rPr>
              <a:t>Attention, les règles en matière de caducité ont changé puisque l'article R.1454-12 est remplacé dans le décret Macron par la seule application de l'article 468, ce qui induit, que si le demandeur ne</a:t>
            </a:r>
            <a:r>
              <a:rPr lang="fr-FR" sz="1200" b="0" kern="1200" baseline="0" dirty="0" smtClean="0">
                <a:solidFill>
                  <a:schemeClr val="tx1"/>
                </a:solidFill>
                <a:effectLst/>
                <a:latin typeface="+mn-lt"/>
                <a:ea typeface="+mn-ea"/>
                <a:cs typeface="+mn-cs"/>
              </a:rPr>
              <a:t> fait </a:t>
            </a:r>
            <a:r>
              <a:rPr lang="fr-FR" sz="1200" b="0" u="none" kern="1200" baseline="0" dirty="0" smtClean="0">
                <a:solidFill>
                  <a:schemeClr val="tx1"/>
                </a:solidFill>
                <a:effectLst/>
                <a:latin typeface="+mn-lt"/>
                <a:ea typeface="+mn-ea"/>
                <a:cs typeface="+mn-cs"/>
              </a:rPr>
              <a:t>pas un </a:t>
            </a:r>
            <a:r>
              <a:rPr lang="fr-FR" sz="1200" b="0" u="none" kern="1200" dirty="0" smtClean="0">
                <a:solidFill>
                  <a:schemeClr val="tx1"/>
                </a:solidFill>
                <a:effectLst/>
                <a:latin typeface="+mn-lt"/>
                <a:ea typeface="+mn-ea"/>
                <a:cs typeface="+mn-cs"/>
              </a:rPr>
              <a:t>relevé de caducité </a:t>
            </a:r>
            <a:r>
              <a:rPr lang="fr-FR" sz="1200" b="0" kern="1200" dirty="0" smtClean="0">
                <a:solidFill>
                  <a:schemeClr val="tx1"/>
                </a:solidFill>
                <a:effectLst/>
                <a:latin typeface="+mn-lt"/>
                <a:ea typeface="+mn-ea"/>
                <a:cs typeface="+mn-cs"/>
              </a:rPr>
              <a:t>dans un délai de 15 jours, il ne pourra plus saisir le CPH ! d'où une extrême prudence à utiliser la caducité.</a:t>
            </a:r>
          </a:p>
          <a:p>
            <a:pPr marL="171450" indent="-171450">
              <a:buFontTx/>
              <a:buChar char="-"/>
            </a:pPr>
            <a:endParaRPr lang="fr-FR" dirty="0" smtClean="0"/>
          </a:p>
          <a:p>
            <a:endParaRPr lang="fr-FR" dirty="0" smtClean="0"/>
          </a:p>
          <a:p>
            <a:r>
              <a:rPr lang="fr-FR" dirty="0" smtClean="0"/>
              <a:t>R. 1454-20 : si le défendeur ne comparaît</a:t>
            </a:r>
            <a:r>
              <a:rPr lang="fr-FR" baseline="0" dirty="0" smtClean="0"/>
              <a:t> pas devant le bureau de jugement le jour de l’audience et qu’il n’a pas de motif légitime pour justifier son absence, le bureau de jugement peut statuer sur le fond, c’est-à-dire juger l’affaire. Si le défendeur justifie son absence par un motif légitime, l’affaire est renvoyée à un bureau de jugement ultérieur. </a:t>
            </a:r>
          </a:p>
          <a:p>
            <a:endParaRPr lang="fr-FR" baseline="0" dirty="0" smtClean="0"/>
          </a:p>
          <a:p>
            <a:r>
              <a:rPr lang="fr-FR" baseline="0" dirty="0" smtClean="0"/>
              <a:t>Il n’y a plus obligation de convoquer par LRAR ou par huissier de justice ce qui représente une économie pour le demandeur. En effet, celui-ci devait, avant cette loi, supporter les frais de convocation par huissier.</a:t>
            </a:r>
          </a:p>
          <a:p>
            <a:endParaRPr lang="fr-FR" baseline="0" dirty="0" smtClean="0"/>
          </a:p>
          <a:p>
            <a:r>
              <a:rPr lang="fr-FR" baseline="0" dirty="0" smtClean="0"/>
              <a:t>Cette disposition est applicable aux instances introduite après le 25 mai 2016. </a:t>
            </a:r>
          </a:p>
          <a:p>
            <a:endParaRPr lang="fr-FR" dirty="0" smtClean="0"/>
          </a:p>
          <a:p>
            <a:r>
              <a:rPr lang="fr-FR" dirty="0" smtClean="0"/>
              <a:t>Entrée en application à compter du 25 mai 2016.</a:t>
            </a:r>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20</a:t>
            </a:fld>
            <a:endParaRPr lang="fr-FR"/>
          </a:p>
        </p:txBody>
      </p:sp>
    </p:spTree>
    <p:extLst>
      <p:ext uri="{BB962C8B-B14F-4D97-AF65-F5344CB8AC3E}">
        <p14:creationId xmlns:p14="http://schemas.microsoft.com/office/powerpoint/2010/main" val="1651555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Notification de la décision : A l’issue des débats</a:t>
            </a:r>
            <a:r>
              <a:rPr lang="fr-FR" baseline="0" dirty="0" smtClean="0"/>
              <a:t> et si la décision n’est pas immédiatement rendue, le président indique aux parties la date à laquelle le jugement sera rendu. Le jugement sera mis à la disposition du greffe. </a:t>
            </a:r>
          </a:p>
          <a:p>
            <a:endParaRPr lang="fr-FR" baseline="0" dirty="0" smtClean="0"/>
          </a:p>
          <a:p>
            <a:r>
              <a:rPr lang="fr-FR" baseline="0" dirty="0" smtClean="0"/>
              <a:t>Si le président veut renvoyer le prononcé du jugement à une date ultérieure, il doit en informer les parties, et motiver sa décision. Il devra également faire savoir aux parties quelle nouvelle date a été fixée pour le rendu de la décision. Une certaine rigueur s’imposera donc aux présidents qui devront motiver les retards de prononcés. </a:t>
            </a:r>
          </a:p>
          <a:p>
            <a:endParaRPr lang="fr-FR" baseline="0" dirty="0" smtClean="0"/>
          </a:p>
          <a:p>
            <a:r>
              <a:rPr lang="fr-FR" baseline="0" dirty="0" smtClean="0"/>
              <a:t>La même procédure est valable pour le jugement rendu en formation de départage ( 2 conseillers salariés, 2 conseillers employeurs, et formation présidée par un juge du tribunal d’instance. Il doit y avoir recours au départage lorsque le bureau de jugement ordinaire (2 conseillers salariés et 2 conseillers employeurs) n’a pas pu prendre une décision à la majorité de ses membres.)</a:t>
            </a:r>
          </a:p>
          <a:p>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21</a:t>
            </a:fld>
            <a:endParaRPr lang="fr-FR"/>
          </a:p>
        </p:txBody>
      </p:sp>
    </p:spTree>
    <p:extLst>
      <p:ext uri="{BB962C8B-B14F-4D97-AF65-F5344CB8AC3E}">
        <p14:creationId xmlns:p14="http://schemas.microsoft.com/office/powerpoint/2010/main" val="31139399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L’article R.</a:t>
            </a:r>
            <a:r>
              <a:rPr lang="fr-FR" baseline="0" dirty="0" smtClean="0"/>
              <a:t> 1461-1 du code du travail précise désormais qu’il est obligatoire pour les parties qui souhaitent faire appel de leur jugement (c’est-à-dire demander à ce qu’une deuxième juridiction se prononce sur leur affaire), d’être représentées soit par un avocat, soit par un défenseur syndical. </a:t>
            </a:r>
          </a:p>
          <a:p>
            <a:endParaRPr lang="fr-FR" baseline="0" dirty="0" smtClean="0"/>
          </a:p>
          <a:p>
            <a:r>
              <a:rPr lang="fr-FR" baseline="0" dirty="0" smtClean="0"/>
              <a:t>Les parties ne peuvent donc plus aller seule en appel. </a:t>
            </a:r>
          </a:p>
          <a:p>
            <a:endParaRPr lang="fr-FR" baseline="0" dirty="0" smtClean="0"/>
          </a:p>
          <a:p>
            <a:r>
              <a:rPr lang="fr-FR" baseline="0" dirty="0" smtClean="0"/>
              <a:t>Cette obligation reflète une fois encore la volonté du gouvernement de professionnaliser le contentieux social, et de renforcer la place de l’avocat dans cette procédure. </a:t>
            </a:r>
          </a:p>
          <a:p>
            <a:endParaRPr lang="fr-FR" baseline="0" dirty="0" smtClean="0"/>
          </a:p>
          <a:p>
            <a:r>
              <a:rPr lang="fr-FR" baseline="0" dirty="0" smtClean="0"/>
              <a:t>Les défenseurs syndicaux qui assistent les salariés qui font appel n’ont pas les même obligations que les avocats. En effet, l’article 930-2 du code de procédure civile précise que l’article 930- 1 du même code qui énonce les modalités de transmission des actes de procédures par voie électronique n’est pas applicable aux défenseurs syndicaux. </a:t>
            </a:r>
            <a:r>
              <a:rPr lang="fr-FR" sz="1200" b="0" i="0" kern="1200" dirty="0" smtClean="0">
                <a:solidFill>
                  <a:schemeClr val="tx1"/>
                </a:solidFill>
                <a:effectLst/>
                <a:latin typeface="+mn-lt"/>
                <a:ea typeface="+mn-ea"/>
                <a:cs typeface="+mn-cs"/>
              </a:rPr>
              <a:t>Les actes de procédure effectués par le défenseur syndical peuvent être établis sur support papier et remis au greffe. Dans ce cas, la déclaration d'appel est remise au greffe en autant d'exemplaires qu'il y a de parties destinataires, plus deux. La remise est constatée par la mention de sa date et la signature du greffier sur chaque exemplaire, dont l'un est immédiatement restitué.</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Cependant, la procédure en appel sera écrite</a:t>
            </a:r>
            <a:r>
              <a:rPr lang="fr-FR" sz="1200" b="0" i="0" kern="1200" baseline="0" dirty="0" smtClean="0">
                <a:solidFill>
                  <a:schemeClr val="tx1"/>
                </a:solidFill>
                <a:effectLst/>
                <a:latin typeface="+mn-lt"/>
                <a:ea typeface="+mn-ea"/>
                <a:cs typeface="+mn-cs"/>
              </a:rPr>
              <a:t> même pour les défenseurs. L’article R. 1461-2 précise en effet que l’appel devra suivre les règles applicables à la procédure avec représentation obligatoire. La procédure sera donc soumise aux dispositions strictes et complexes du décret Magendie (article 901 à 930-2 du Code de procédure civile).</a:t>
            </a:r>
            <a:endParaRPr lang="fr-FR" sz="1200" b="0" i="0" kern="1200" dirty="0" smtClean="0">
              <a:solidFill>
                <a:schemeClr val="tx1"/>
              </a:solidFill>
              <a:effectLst/>
              <a:latin typeface="+mn-lt"/>
              <a:ea typeface="+mn-ea"/>
              <a:cs typeface="+mn-cs"/>
            </a:endParaRPr>
          </a:p>
          <a:p>
            <a:endParaRPr lang="fr-FR"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kern="1200" dirty="0" smtClean="0">
                <a:solidFill>
                  <a:schemeClr val="tx1"/>
                </a:solidFill>
                <a:effectLst/>
                <a:latin typeface="+mn-lt"/>
                <a:ea typeface="+mn-ea"/>
                <a:cs typeface="+mn-cs"/>
              </a:rPr>
              <a:t>En appel, certains s’inquiètent du fait que le salarié représenté par un avocat devrait s’acquitter d’une taxe de 225€ (la somme est avancée par les avocats qui la récupéreront sur leurs honoraires). En effet, cette taxe est due lorsque le salarié doit impérativement être représenté par un avocat. Cependant, cela n’est absolument</a:t>
            </a:r>
            <a:r>
              <a:rPr lang="fr-FR" sz="1200" b="0" kern="1200" baseline="0" dirty="0" smtClean="0">
                <a:solidFill>
                  <a:schemeClr val="tx1"/>
                </a:solidFill>
                <a:effectLst/>
                <a:latin typeface="+mn-lt"/>
                <a:ea typeface="+mn-ea"/>
                <a:cs typeface="+mn-cs"/>
              </a:rPr>
              <a:t> </a:t>
            </a:r>
            <a:r>
              <a:rPr lang="fr-FR" sz="1200" b="0" kern="1200" dirty="0" smtClean="0">
                <a:solidFill>
                  <a:schemeClr val="tx1"/>
                </a:solidFill>
                <a:effectLst/>
                <a:latin typeface="+mn-lt"/>
                <a:ea typeface="+mn-ea"/>
                <a:cs typeface="+mn-cs"/>
              </a:rPr>
              <a:t>pas certain car certes la représentation est obligatoire en appel, mais elle peut être faite par un défenseur.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kern="1200" dirty="0" smtClean="0">
                <a:solidFill>
                  <a:schemeClr val="tx1"/>
                </a:solidFill>
                <a:effectLst/>
                <a:latin typeface="+mn-lt"/>
                <a:ea typeface="+mn-ea"/>
                <a:cs typeface="+mn-cs"/>
              </a:rPr>
              <a:t>De toutes façons, cette taxe ne s’appliquera pas aux défenseurs</a:t>
            </a:r>
            <a:r>
              <a:rPr lang="fr-FR" sz="1200" b="0" kern="1200" baseline="0" dirty="0" smtClean="0">
                <a:solidFill>
                  <a:schemeClr val="tx1"/>
                </a:solidFill>
                <a:effectLst/>
                <a:latin typeface="+mn-lt"/>
                <a:ea typeface="+mn-ea"/>
                <a:cs typeface="+mn-cs"/>
              </a:rPr>
              <a:t> syndicaux.</a:t>
            </a:r>
            <a:endParaRPr lang="fr-FR"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22</a:t>
            </a:fld>
            <a:endParaRPr lang="fr-FR"/>
          </a:p>
        </p:txBody>
      </p:sp>
    </p:spTree>
    <p:extLst>
      <p:ext uri="{BB962C8B-B14F-4D97-AF65-F5344CB8AC3E}">
        <p14:creationId xmlns:p14="http://schemas.microsoft.com/office/powerpoint/2010/main" val="24287961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Art R1455-12 : à moins qu'il en soit disposé autrement, lorsqu'il est prévu que le conseil de prud'hommes statue en la forme des référés, la demande est portée à une audience tenue à cet effet aux jour et heures habituels des référés, dans les conditions prévues à l'article R. 1455-9.</a:t>
            </a:r>
          </a:p>
          <a:p>
            <a:r>
              <a:rPr lang="fr-FR" sz="1200" b="0" i="0" kern="1200" dirty="0" smtClean="0">
                <a:solidFill>
                  <a:schemeClr val="tx1"/>
                </a:solidFill>
                <a:effectLst/>
                <a:latin typeface="+mn-lt"/>
                <a:ea typeface="+mn-ea"/>
                <a:cs typeface="+mn-cs"/>
              </a:rPr>
              <a:t>Elle est formée, instruite et jugée dans les conditions suivantes :</a:t>
            </a:r>
          </a:p>
          <a:p>
            <a:r>
              <a:rPr lang="fr-FR" sz="1200" b="0" i="0" kern="1200" dirty="0" smtClean="0">
                <a:solidFill>
                  <a:schemeClr val="tx1"/>
                </a:solidFill>
                <a:effectLst/>
                <a:latin typeface="+mn-lt"/>
                <a:ea typeface="+mn-ea"/>
                <a:cs typeface="+mn-cs"/>
              </a:rPr>
              <a:t>1° Il est fait application des articles 486 et 490 du code de procédure civile ;</a:t>
            </a:r>
          </a:p>
          <a:p>
            <a:r>
              <a:rPr lang="fr-FR" sz="1200" b="0" i="0" kern="1200" dirty="0" smtClean="0">
                <a:solidFill>
                  <a:schemeClr val="tx1"/>
                </a:solidFill>
                <a:effectLst/>
                <a:latin typeface="+mn-lt"/>
                <a:ea typeface="+mn-ea"/>
                <a:cs typeface="+mn-cs"/>
              </a:rPr>
              <a:t>2° Le conseil de prud'hommes exerce les pouvoirs dont dispose la juridiction au fond et statue par ordonnance ayant l'autorité de la chose jugée relativement aux contestations qu'elle tranche ; </a:t>
            </a:r>
            <a:endParaRPr lang="fr-FR" sz="1200" b="0" i="1"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3° L'ordonnance est exécutoire à titre provisoire, à moins que le conseil de prud'hommes en décide autrement, sous réserve des dispositions de l'article R. 1454-28.</a:t>
            </a:r>
          </a:p>
          <a:p>
            <a:r>
              <a:rPr lang="fr-FR" sz="1200" b="0" i="0" kern="1200" dirty="0" smtClean="0">
                <a:solidFill>
                  <a:schemeClr val="tx1"/>
                </a:solidFill>
                <a:effectLst/>
                <a:latin typeface="+mn-lt"/>
                <a:ea typeface="+mn-ea"/>
                <a:cs typeface="+mn-cs"/>
              </a:rPr>
              <a:t>Lorsque le conseil de prud'hommes statuant en la forme des référés est saisi à tort, l'affaire peut être renvoyée devant le bureau de jugement dans les conditions prévues à l'article R. 1455-8.</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Dans tous les cas</a:t>
            </a:r>
            <a:r>
              <a:rPr lang="fr-FR" sz="1200" b="0" i="0" kern="1200" baseline="0" dirty="0" smtClean="0">
                <a:solidFill>
                  <a:schemeClr val="tx1"/>
                </a:solidFill>
                <a:effectLst/>
                <a:latin typeface="+mn-lt"/>
                <a:ea typeface="+mn-ea"/>
                <a:cs typeface="+mn-cs"/>
              </a:rPr>
              <a:t> où le bureau de jugement statue en la forme des référés (requalification de CDD, contrat d’apprentissage, etc…), la demande est examinée lors d’une audience tenue à cet effet aux jour et heures habituels des référés. Le bureau de jugement rend alors une ordonnance qui ne peut être contesté qu’en saisissant la Cour d’appel. Ce sont bien 4 conseillers qui siègent, et non 2 conseillers comme c’est le cas normalement en référé. </a:t>
            </a:r>
          </a:p>
          <a:p>
            <a:endParaRPr lang="fr-FR" sz="1200" b="0" i="0" kern="1200" dirty="0" smtClean="0">
              <a:solidFill>
                <a:schemeClr val="tx1"/>
              </a:solidFill>
              <a:effectLst/>
              <a:latin typeface="+mn-lt"/>
              <a:ea typeface="+mn-ea"/>
              <a:cs typeface="+mn-cs"/>
            </a:endParaRPr>
          </a:p>
          <a:p>
            <a:r>
              <a:rPr lang="fr-FR" b="0" i="0" dirty="0" smtClean="0"/>
              <a:t>Entrée en application à compter du 26 mai 2016.</a:t>
            </a:r>
          </a:p>
          <a:p>
            <a:endParaRPr lang="fr-FR" b="0" i="0"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23</a:t>
            </a:fld>
            <a:endParaRPr lang="fr-FR"/>
          </a:p>
        </p:txBody>
      </p:sp>
    </p:spTree>
    <p:extLst>
      <p:ext uri="{BB962C8B-B14F-4D97-AF65-F5344CB8AC3E}">
        <p14:creationId xmlns:p14="http://schemas.microsoft.com/office/powerpoint/2010/main" val="35703059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En cas de recours portant sur</a:t>
            </a:r>
            <a:r>
              <a:rPr lang="fr-FR" baseline="0" dirty="0" smtClean="0"/>
              <a:t> un licenciement pour motif économique, l’employeur a 8 jours après réception de sa convocation devant le BCO pour adresser par LRAR ou déposer au greffe l’ensemble des documents qu’il a remis aux représentants du personnel ou à l’administration, à savoir notamment :</a:t>
            </a:r>
          </a:p>
          <a:p>
            <a:r>
              <a:rPr lang="fr-FR" sz="1200" b="0" i="0" kern="1200" dirty="0" smtClean="0">
                <a:solidFill>
                  <a:schemeClr val="tx1"/>
                </a:solidFill>
                <a:effectLst/>
                <a:latin typeface="+mn-lt"/>
                <a:ea typeface="+mn-ea"/>
                <a:cs typeface="+mn-cs"/>
              </a:rPr>
              <a:t>1° La ou les raisons économiques, financières ou techniques du projet de licenciement ;</a:t>
            </a:r>
          </a:p>
          <a:p>
            <a:r>
              <a:rPr lang="fr-FR" sz="1200" b="0" i="0" kern="1200" dirty="0" smtClean="0">
                <a:solidFill>
                  <a:schemeClr val="tx1"/>
                </a:solidFill>
                <a:effectLst/>
                <a:latin typeface="+mn-lt"/>
                <a:ea typeface="+mn-ea"/>
                <a:cs typeface="+mn-cs"/>
              </a:rPr>
              <a:t>2° Le nombre de licenciements envisagé ;</a:t>
            </a:r>
          </a:p>
          <a:p>
            <a:r>
              <a:rPr lang="fr-FR" sz="1200" b="0" i="0" kern="1200" dirty="0" smtClean="0">
                <a:solidFill>
                  <a:schemeClr val="tx1"/>
                </a:solidFill>
                <a:effectLst/>
                <a:latin typeface="+mn-lt"/>
                <a:ea typeface="+mn-ea"/>
                <a:cs typeface="+mn-cs"/>
              </a:rPr>
              <a:t>3° Les catégories professionnelles concernées et les critères proposés pour l'ordre des licenciements ;</a:t>
            </a:r>
          </a:p>
          <a:p>
            <a:r>
              <a:rPr lang="fr-FR" sz="1200" b="0" i="0" kern="1200" dirty="0" smtClean="0">
                <a:solidFill>
                  <a:schemeClr val="tx1"/>
                </a:solidFill>
                <a:effectLst/>
                <a:latin typeface="+mn-lt"/>
                <a:ea typeface="+mn-ea"/>
                <a:cs typeface="+mn-cs"/>
              </a:rPr>
              <a:t>4° Le nombre de salariés, permanents ou non, employés dans l'établissement ;</a:t>
            </a:r>
          </a:p>
          <a:p>
            <a:r>
              <a:rPr lang="fr-FR" sz="1200" b="0" i="0" kern="1200" dirty="0" smtClean="0">
                <a:solidFill>
                  <a:schemeClr val="tx1"/>
                </a:solidFill>
                <a:effectLst/>
                <a:latin typeface="+mn-lt"/>
                <a:ea typeface="+mn-ea"/>
                <a:cs typeface="+mn-cs"/>
              </a:rPr>
              <a:t>5° Le calendrier prévisionnel des licenciements ;</a:t>
            </a:r>
          </a:p>
          <a:p>
            <a:r>
              <a:rPr lang="fr-FR" sz="1200" b="0" i="0" kern="1200" dirty="0" smtClean="0">
                <a:solidFill>
                  <a:schemeClr val="tx1"/>
                </a:solidFill>
                <a:effectLst/>
                <a:latin typeface="+mn-lt"/>
                <a:ea typeface="+mn-ea"/>
                <a:cs typeface="+mn-cs"/>
              </a:rPr>
              <a:t>6° Les mesures de nature économique envisagées.</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Dans les 8 jours, il</a:t>
            </a:r>
            <a:r>
              <a:rPr lang="fr-FR" sz="1200" b="0" i="0" kern="1200" baseline="0" dirty="0" smtClean="0">
                <a:solidFill>
                  <a:schemeClr val="tx1"/>
                </a:solidFill>
                <a:effectLst/>
                <a:latin typeface="+mn-lt"/>
                <a:ea typeface="+mn-ea"/>
                <a:cs typeface="+mn-cs"/>
              </a:rPr>
              <a:t> doit également envoyer ces éléments aux salariés. </a:t>
            </a:r>
          </a:p>
          <a:p>
            <a:endParaRPr lang="fr-FR" sz="1200" b="0" i="0" kern="1200" baseline="0" dirty="0" smtClean="0">
              <a:solidFill>
                <a:schemeClr val="tx1"/>
              </a:solidFill>
              <a:effectLst/>
              <a:latin typeface="+mn-lt"/>
              <a:ea typeface="+mn-ea"/>
              <a:cs typeface="+mn-cs"/>
            </a:endParaRPr>
          </a:p>
          <a:p>
            <a:endParaRPr lang="fr-FR" sz="1200" b="0" i="0" kern="1200" baseline="0" dirty="0" smtClean="0">
              <a:solidFill>
                <a:schemeClr val="tx1"/>
              </a:solidFill>
              <a:effectLst/>
              <a:latin typeface="+mn-lt"/>
              <a:ea typeface="+mn-ea"/>
              <a:cs typeface="+mn-cs"/>
            </a:endParaRPr>
          </a:p>
          <a:p>
            <a:r>
              <a:rPr lang="fr-FR" sz="1200" b="0" i="0" kern="1200" baseline="0" dirty="0" smtClean="0">
                <a:solidFill>
                  <a:schemeClr val="tx1"/>
                </a:solidFill>
                <a:effectLst/>
                <a:latin typeface="+mn-lt"/>
                <a:ea typeface="+mn-ea"/>
                <a:cs typeface="+mn-cs"/>
              </a:rPr>
              <a:t>Les mesures d’instruction doivent être effectuées dans un délai de 3 mois. Cependant, sans renforcement des moyens des conseillers, ce délai de 3 mois sera très difficile à respecter. </a:t>
            </a:r>
          </a:p>
          <a:p>
            <a:r>
              <a:rPr lang="fr-FR" sz="1200" b="0" i="0" kern="1200" baseline="0" dirty="0" smtClean="0">
                <a:solidFill>
                  <a:schemeClr val="tx1"/>
                </a:solidFill>
                <a:effectLst/>
                <a:latin typeface="+mn-lt"/>
                <a:ea typeface="+mn-ea"/>
                <a:cs typeface="+mn-cs"/>
              </a:rPr>
              <a:t>Le bureau de jugement dispose de 6 mois maximum pour rendre son jugement. Si le bureau de jugement était en formation restreinte, le délai est raccourci à 3 mois. </a:t>
            </a:r>
          </a:p>
          <a:p>
            <a:r>
              <a:rPr lang="fr-FR" sz="1200" b="0" i="0" kern="1200" baseline="0" dirty="0" smtClean="0">
                <a:solidFill>
                  <a:schemeClr val="tx1"/>
                </a:solidFill>
                <a:effectLst/>
                <a:latin typeface="+mn-lt"/>
                <a:ea typeface="+mn-ea"/>
                <a:cs typeface="+mn-cs"/>
              </a:rPr>
              <a:t>De plus, le non respect de ces délais n’est assorti d’aucune sanction.</a:t>
            </a:r>
            <a:endParaRPr lang="fr-FR" sz="1200" b="0" i="0" kern="1200" dirty="0" smtClean="0">
              <a:solidFill>
                <a:schemeClr val="tx1"/>
              </a:solidFill>
              <a:effectLst/>
              <a:latin typeface="+mn-lt"/>
              <a:ea typeface="+mn-ea"/>
              <a:cs typeface="+mn-cs"/>
            </a:endParaRPr>
          </a:p>
          <a:p>
            <a:r>
              <a:rPr lang="fr-FR" baseline="0" dirty="0" smtClean="0"/>
              <a:t> </a:t>
            </a:r>
          </a:p>
          <a:p>
            <a:r>
              <a:rPr lang="fr-FR" baseline="0" dirty="0" smtClean="0"/>
              <a:t>Entrée en application à compter du 1er août 2016.</a:t>
            </a:r>
          </a:p>
          <a:p>
            <a:endParaRPr lang="fr-FR" baseline="0"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24</a:t>
            </a:fld>
            <a:endParaRPr lang="fr-FR"/>
          </a:p>
        </p:txBody>
      </p:sp>
    </p:spTree>
    <p:extLst>
      <p:ext uri="{BB962C8B-B14F-4D97-AF65-F5344CB8AC3E}">
        <p14:creationId xmlns:p14="http://schemas.microsoft.com/office/powerpoint/2010/main" val="7646181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L’ensemble du Livre</a:t>
            </a:r>
            <a:r>
              <a:rPr lang="fr-FR" baseline="0" dirty="0" smtClean="0"/>
              <a:t> V du code de procédure civile relatif à la résolution amiable des différends s’applique aux litiges nés d’un contrat de travail : </a:t>
            </a:r>
          </a:p>
          <a:p>
            <a:pPr marL="171450" indent="-171450">
              <a:buFontTx/>
              <a:buChar char="-"/>
            </a:pPr>
            <a:r>
              <a:rPr lang="fr-FR" baseline="0" dirty="0" smtClean="0"/>
              <a:t>La médiation conventionnelle  : désignation d’un médiateur pour faire parvenir les parties à un accord</a:t>
            </a:r>
          </a:p>
          <a:p>
            <a:pPr marL="171450" indent="-171450">
              <a:buFontTx/>
              <a:buChar char="-"/>
            </a:pPr>
            <a:r>
              <a:rPr lang="fr-FR" baseline="0" dirty="0" smtClean="0"/>
              <a:t>La conciliation menée par un conciliateur de justice </a:t>
            </a:r>
          </a:p>
          <a:p>
            <a:pPr marL="171450" indent="-171450">
              <a:buFontTx/>
              <a:buChar char="-"/>
            </a:pPr>
            <a:r>
              <a:rPr lang="fr-FR" baseline="0" dirty="0" smtClean="0"/>
              <a:t>La procédure participative (convention signée entre les parties obligatoirement assistées d’un avocat par lesquelles elles s’engagent à régler leurs conflits, et qui doit être faite avant toute saisine du juge)</a:t>
            </a:r>
          </a:p>
          <a:p>
            <a:pPr marL="171450" indent="-171450">
              <a:buFontTx/>
              <a:buChar char="-"/>
            </a:pPr>
            <a:endParaRPr lang="fr-FR" baseline="0" dirty="0" smtClean="0"/>
          </a:p>
          <a:p>
            <a:pPr marL="0" indent="0">
              <a:buFontTx/>
              <a:buNone/>
            </a:pPr>
            <a:r>
              <a:rPr lang="fr-FR" baseline="0" dirty="0" smtClean="0"/>
              <a:t>Concernant la médiation, le décret du 20 mai 2016 précise que le BCO peut, à tout stade de la procédure et avec l’accord des parties désigner un médiateur pour trouver une solution au litige qui oppose les parties. Le BCO peut obliger les parties de rencontrer un médiateur qui les informera sur la procédure de médiation. L’accord devra être homologué par le BCO ou le bureau de jugement. </a:t>
            </a:r>
          </a:p>
          <a:p>
            <a:pPr marL="0" indent="0">
              <a:buFontTx/>
              <a:buNone/>
            </a:pPr>
            <a:endParaRPr lang="fr-FR" dirty="0" smtClean="0"/>
          </a:p>
          <a:p>
            <a:pPr marL="0" indent="0">
              <a:buFontTx/>
              <a:buNone/>
            </a:pPr>
            <a:r>
              <a:rPr lang="fr-FR" dirty="0" smtClean="0"/>
              <a:t>La CGT est opposée à la possibilité de recourir aux</a:t>
            </a:r>
            <a:r>
              <a:rPr lang="fr-FR" baseline="0" dirty="0" smtClean="0"/>
              <a:t> modes payants de résolution des litiges exercés par des médiateurs en l’absence de toute parité et hors la présence des conseillers prud’hommes. Par ailleurs, la conciliation a déjà pour but de faire parvenir les parties à un accord, et elle doit en rester le seul mode. </a:t>
            </a:r>
          </a:p>
          <a:p>
            <a:pPr marL="0" indent="0">
              <a:buFontTx/>
              <a:buNone/>
            </a:pPr>
            <a:r>
              <a:rPr lang="fr-FR" baseline="0" dirty="0" smtClean="0"/>
              <a:t>La convention de procédure participative était jusqu’alors interdite en matière prud’homale, en raison du déséquilibre entre les parties du fait du lien de subordination (employeurs et salariés). Une fois encore, la convention de procédure participative oblige les parties à être assistées d’un avocat. </a:t>
            </a:r>
          </a:p>
          <a:p>
            <a:pPr marL="0" indent="0">
              <a:buFontTx/>
              <a:buNone/>
            </a:pPr>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pPr marL="0" indent="0">
              <a:buFontTx/>
              <a:buNone/>
            </a:pPr>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25</a:t>
            </a:fld>
            <a:endParaRPr lang="fr-FR"/>
          </a:p>
        </p:txBody>
      </p:sp>
    </p:spTree>
    <p:extLst>
      <p:ext uri="{BB962C8B-B14F-4D97-AF65-F5344CB8AC3E}">
        <p14:creationId xmlns:p14="http://schemas.microsoft.com/office/powerpoint/2010/main" val="2435752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L’article R. 1452-2 du décret du 20 mai 2016 précise que la requête doit contenir,</a:t>
            </a:r>
            <a:r>
              <a:rPr lang="fr-FR" baseline="0" dirty="0" smtClean="0"/>
              <a:t> à peine de nullité les mentions imposées par l’article 58 du Code de procédure civile. Cet</a:t>
            </a:r>
            <a:r>
              <a:rPr lang="fr-FR" dirty="0" smtClean="0"/>
              <a:t> article 58</a:t>
            </a:r>
            <a:r>
              <a:rPr lang="fr-FR" baseline="0" dirty="0" smtClean="0"/>
              <a:t> </a:t>
            </a:r>
            <a:r>
              <a:rPr lang="fr-FR" dirty="0" smtClean="0"/>
              <a:t>précise que la</a:t>
            </a:r>
            <a:r>
              <a:rPr lang="fr-FR" baseline="0" dirty="0" smtClean="0"/>
              <a:t> requête contient à peine de nullité : </a:t>
            </a:r>
          </a:p>
          <a:p>
            <a:r>
              <a:rPr lang="fr-FR" sz="1200" b="0" i="1" kern="1200" dirty="0" smtClean="0">
                <a:solidFill>
                  <a:schemeClr val="tx1"/>
                </a:solidFill>
                <a:effectLst/>
                <a:latin typeface="+mn-lt"/>
                <a:ea typeface="+mn-ea"/>
                <a:cs typeface="+mn-cs"/>
              </a:rPr>
              <a:t>1° Pour les personnes physiques : l'indication des nom, prénoms, profession, domicile, nationalité, date et lieu de naissance du demandeur</a:t>
            </a:r>
            <a:r>
              <a:rPr lang="fr-FR" sz="1200" b="0" i="0" kern="1200" dirty="0" smtClean="0">
                <a:solidFill>
                  <a:schemeClr val="tx1"/>
                </a:solidFill>
                <a:effectLst/>
                <a:latin typeface="+mn-lt"/>
                <a:ea typeface="+mn-ea"/>
                <a:cs typeface="+mn-cs"/>
              </a:rPr>
              <a:t> </a:t>
            </a:r>
            <a:r>
              <a:rPr lang="fr-FR" sz="1200" b="0" i="0" kern="1200" dirty="0" smtClean="0">
                <a:solidFill>
                  <a:srgbClr val="FF0000"/>
                </a:solidFill>
                <a:effectLst/>
                <a:latin typeface="+mn-lt"/>
                <a:ea typeface="+mn-ea"/>
                <a:cs typeface="+mn-cs"/>
              </a:rPr>
              <a:t>(</a:t>
            </a:r>
            <a:r>
              <a:rPr lang="fr-FR" sz="1200" b="1" i="0" kern="1200" dirty="0" smtClean="0">
                <a:solidFill>
                  <a:srgbClr val="FF0000"/>
                </a:solidFill>
                <a:effectLst/>
                <a:latin typeface="+mn-lt"/>
                <a:ea typeface="+mn-ea"/>
                <a:cs typeface="+mn-cs"/>
              </a:rPr>
              <a:t>donc le plus souvent du salarié</a:t>
            </a:r>
            <a:r>
              <a:rPr lang="fr-FR" sz="1200" b="0" i="0" kern="1200" dirty="0" smtClean="0">
                <a:solidFill>
                  <a:schemeClr val="tx1"/>
                </a:solidFill>
                <a:effectLst/>
                <a:latin typeface="+mn-lt"/>
                <a:ea typeface="+mn-ea"/>
                <a:cs typeface="+mn-cs"/>
              </a:rPr>
              <a:t>) ;</a:t>
            </a:r>
          </a:p>
          <a:p>
            <a:r>
              <a:rPr lang="fr-FR" sz="1200" b="0" i="1" kern="1200" dirty="0" smtClean="0">
                <a:solidFill>
                  <a:schemeClr val="tx1"/>
                </a:solidFill>
                <a:effectLst/>
                <a:latin typeface="+mn-lt"/>
                <a:ea typeface="+mn-ea"/>
                <a:cs typeface="+mn-cs"/>
              </a:rPr>
              <a:t>Pour les personnes morales : l'indication de leur forme, leur dénomination, leur siège social et de l'organe qui les représente légalement ;</a:t>
            </a:r>
          </a:p>
          <a:p>
            <a:r>
              <a:rPr lang="fr-FR" sz="1200" b="0" i="1" kern="1200" dirty="0" smtClean="0">
                <a:solidFill>
                  <a:schemeClr val="tx1"/>
                </a:solidFill>
                <a:effectLst/>
                <a:latin typeface="+mn-lt"/>
                <a:ea typeface="+mn-ea"/>
                <a:cs typeface="+mn-cs"/>
              </a:rPr>
              <a:t>2° L'indication des nom, prénoms et domicile de la personne contre laquelle la demande est formée </a:t>
            </a:r>
            <a:r>
              <a:rPr lang="fr-FR" sz="1200" b="0" i="0" kern="1200" dirty="0" smtClean="0">
                <a:solidFill>
                  <a:schemeClr val="tx1"/>
                </a:solidFill>
                <a:effectLst/>
                <a:latin typeface="+mn-lt"/>
                <a:ea typeface="+mn-ea"/>
                <a:cs typeface="+mn-cs"/>
              </a:rPr>
              <a:t>(</a:t>
            </a:r>
            <a:r>
              <a:rPr lang="fr-FR" sz="1200" b="1" i="0" kern="1200" dirty="0" smtClean="0">
                <a:solidFill>
                  <a:schemeClr val="tx1"/>
                </a:solidFill>
                <a:effectLst/>
                <a:latin typeface="+mn-lt"/>
                <a:ea typeface="+mn-ea"/>
                <a:cs typeface="+mn-cs"/>
              </a:rPr>
              <a:t>donc souvent l’employeur</a:t>
            </a:r>
            <a:r>
              <a:rPr lang="fr-FR" sz="1200" b="0" i="0" kern="1200" dirty="0" smtClean="0">
                <a:solidFill>
                  <a:schemeClr val="tx1"/>
                </a:solidFill>
                <a:effectLst/>
                <a:latin typeface="+mn-lt"/>
                <a:ea typeface="+mn-ea"/>
                <a:cs typeface="+mn-cs"/>
              </a:rPr>
              <a:t>), </a:t>
            </a:r>
            <a:r>
              <a:rPr lang="fr-FR" sz="1200" b="0" i="1" kern="1200" dirty="0" smtClean="0">
                <a:solidFill>
                  <a:schemeClr val="tx1"/>
                </a:solidFill>
                <a:effectLst/>
                <a:latin typeface="+mn-lt"/>
                <a:ea typeface="+mn-ea"/>
                <a:cs typeface="+mn-cs"/>
              </a:rPr>
              <a:t>ou, s'il s'agit d'une personne morale, de sa dénomination et de son siège social ;</a:t>
            </a:r>
          </a:p>
          <a:p>
            <a:r>
              <a:rPr lang="fr-FR" sz="1200" b="0" i="1" kern="1200" dirty="0" smtClean="0">
                <a:solidFill>
                  <a:schemeClr val="tx1"/>
                </a:solidFill>
                <a:effectLst/>
                <a:latin typeface="+mn-lt"/>
                <a:ea typeface="+mn-ea"/>
                <a:cs typeface="+mn-cs"/>
              </a:rPr>
              <a:t>3° L'objet de la demande,</a:t>
            </a:r>
            <a:r>
              <a:rPr lang="fr-FR" sz="1200" b="0" i="1" kern="1200" baseline="0" dirty="0" smtClean="0">
                <a:solidFill>
                  <a:schemeClr val="tx1"/>
                </a:solidFill>
                <a:effectLst/>
                <a:latin typeface="+mn-lt"/>
                <a:ea typeface="+mn-ea"/>
                <a:cs typeface="+mn-cs"/>
              </a:rPr>
              <a:t> c’est-à-dire ce pourquoi on saisit le CPH</a:t>
            </a:r>
            <a:r>
              <a:rPr lang="fr-FR" sz="1200" b="0" i="0" kern="1200" baseline="0" dirty="0" smtClean="0">
                <a:solidFill>
                  <a:schemeClr val="tx1"/>
                </a:solidFill>
                <a:effectLst/>
                <a:latin typeface="+mn-lt"/>
                <a:ea typeface="+mn-ea"/>
                <a:cs typeface="+mn-cs"/>
              </a:rPr>
              <a:t> (</a:t>
            </a:r>
            <a:r>
              <a:rPr lang="fr-FR" sz="1200" b="1" i="0" kern="1200" baseline="0" dirty="0" smtClean="0">
                <a:solidFill>
                  <a:schemeClr val="tx1"/>
                </a:solidFill>
                <a:effectLst/>
                <a:latin typeface="+mn-lt"/>
                <a:ea typeface="+mn-ea"/>
                <a:cs typeface="+mn-cs"/>
              </a:rPr>
              <a:t>demande de nullité du licenciement, rappel de salaire …)</a:t>
            </a:r>
            <a:endParaRPr lang="fr-FR" sz="1200" b="1" i="0" kern="1200" dirty="0" smtClean="0">
              <a:solidFill>
                <a:schemeClr val="tx1"/>
              </a:solidFill>
              <a:effectLst/>
              <a:latin typeface="+mn-lt"/>
              <a:ea typeface="+mn-ea"/>
              <a:cs typeface="+mn-cs"/>
            </a:endParaRPr>
          </a:p>
          <a:p>
            <a:r>
              <a:rPr lang="fr-FR" sz="1200" b="0" i="1" kern="1200" dirty="0" smtClean="0">
                <a:solidFill>
                  <a:schemeClr val="tx1"/>
                </a:solidFill>
                <a:effectLst/>
                <a:latin typeface="+mn-lt"/>
                <a:ea typeface="+mn-ea"/>
                <a:cs typeface="+mn-cs"/>
              </a:rPr>
              <a:t>Sauf justification d'un motif légitime tenant à l'urgence ou à la matière considérée, en particulier lorsqu'elle intéresse l'ordre public, la requête ou la déclaration qui saisit la juridiction de première instance précise également les diligences entreprises en vue de parvenir à une résolution amiable du litige</a:t>
            </a:r>
            <a:r>
              <a:rPr lang="fr-FR" sz="1200" b="0" i="0" kern="1200" dirty="0" smtClean="0">
                <a:solidFill>
                  <a:schemeClr val="tx1"/>
                </a:solidFill>
                <a:effectLst/>
                <a:latin typeface="+mn-lt"/>
                <a:ea typeface="+mn-ea"/>
                <a:cs typeface="+mn-cs"/>
              </a:rPr>
              <a:t>. </a:t>
            </a:r>
            <a:r>
              <a:rPr lang="fr-FR" sz="1200" b="1" i="0" kern="1200" dirty="0" smtClean="0">
                <a:solidFill>
                  <a:schemeClr val="tx1"/>
                </a:solidFill>
                <a:effectLst/>
                <a:latin typeface="+mn-lt"/>
                <a:ea typeface="+mn-ea"/>
                <a:cs typeface="+mn-cs"/>
              </a:rPr>
              <a:t>Cette phrase de l’article 58 n’est pas adaptée à la procédure prud’homale qui impose une</a:t>
            </a:r>
            <a:r>
              <a:rPr lang="fr-FR" sz="1200" b="1" i="0" kern="1200" baseline="0" dirty="0" smtClean="0">
                <a:solidFill>
                  <a:schemeClr val="tx1"/>
                </a:solidFill>
                <a:effectLst/>
                <a:latin typeface="+mn-lt"/>
                <a:ea typeface="+mn-ea"/>
                <a:cs typeface="+mn-cs"/>
              </a:rPr>
              <a:t> conciliation préalable au jugement. Le législateur aurait peut-être dû adapter la formulation aux spécificités de l’action devant les CPH. </a:t>
            </a:r>
            <a:endParaRPr lang="fr-FR" sz="1200" b="1" i="0" kern="1200" dirty="0" smtClean="0">
              <a:solidFill>
                <a:schemeClr val="tx1"/>
              </a:solidFill>
              <a:effectLst/>
              <a:latin typeface="+mn-lt"/>
              <a:ea typeface="+mn-ea"/>
              <a:cs typeface="+mn-cs"/>
            </a:endParaRPr>
          </a:p>
          <a:p>
            <a:r>
              <a:rPr lang="fr-FR" sz="1200" b="0" i="1" kern="1200" dirty="0" smtClean="0">
                <a:solidFill>
                  <a:schemeClr val="tx1"/>
                </a:solidFill>
                <a:effectLst/>
                <a:latin typeface="+mn-lt"/>
                <a:ea typeface="+mn-ea"/>
                <a:cs typeface="+mn-cs"/>
              </a:rPr>
              <a:t>Elle est datée et signée.</a:t>
            </a:r>
          </a:p>
          <a:p>
            <a:endParaRPr lang="fr-FR" sz="1200" b="0" i="1" kern="1200" dirty="0" smtClean="0">
              <a:solidFill>
                <a:schemeClr val="tx1"/>
              </a:solidFill>
              <a:effectLst/>
              <a:latin typeface="+mn-lt"/>
              <a:ea typeface="+mn-ea"/>
              <a:cs typeface="+mn-cs"/>
            </a:endParaRPr>
          </a:p>
          <a:p>
            <a:r>
              <a:rPr lang="fr-FR" sz="1400" b="1" i="0" kern="1200" dirty="0" smtClean="0">
                <a:solidFill>
                  <a:schemeClr val="tx1"/>
                </a:solidFill>
                <a:effectLst/>
                <a:latin typeface="+mn-lt"/>
                <a:ea typeface="+mn-ea"/>
                <a:cs typeface="+mn-cs"/>
              </a:rPr>
              <a:t>Si ces mentions ne</a:t>
            </a:r>
            <a:r>
              <a:rPr lang="fr-FR" sz="1400" b="1" i="0" kern="1200" baseline="0" dirty="0" smtClean="0">
                <a:solidFill>
                  <a:schemeClr val="tx1"/>
                </a:solidFill>
                <a:effectLst/>
                <a:latin typeface="+mn-lt"/>
                <a:ea typeface="+mn-ea"/>
                <a:cs typeface="+mn-cs"/>
              </a:rPr>
              <a:t> figurent pas dans le requête, elle sera jugée irrecevable !</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Les</a:t>
            </a:r>
            <a:r>
              <a:rPr lang="fr-FR" sz="1200" b="0" i="0" kern="1200" baseline="0" dirty="0" smtClean="0">
                <a:solidFill>
                  <a:schemeClr val="tx1"/>
                </a:solidFill>
                <a:effectLst/>
                <a:latin typeface="+mn-lt"/>
                <a:ea typeface="+mn-ea"/>
                <a:cs typeface="+mn-cs"/>
              </a:rPr>
              <a:t> autres composantes obligatoires imposées par l’article R. 1452-2 sont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baseline="0" dirty="0" smtClean="0">
                <a:solidFill>
                  <a:schemeClr val="tx1"/>
                </a:solidFill>
                <a:effectLst/>
                <a:latin typeface="+mn-lt"/>
                <a:ea typeface="+mn-ea"/>
                <a:cs typeface="+mn-cs"/>
              </a:rPr>
              <a:t>1° l’exposé sommaire </a:t>
            </a:r>
            <a:r>
              <a:rPr lang="fr-FR" sz="1200" b="1" i="0" u="sng" kern="1200" baseline="0" dirty="0" smtClean="0">
                <a:solidFill>
                  <a:srgbClr val="92D050"/>
                </a:solidFill>
                <a:effectLst/>
                <a:latin typeface="+mn-lt"/>
                <a:ea typeface="+mn-ea"/>
                <a:cs typeface="+mn-cs"/>
              </a:rPr>
              <a:t>des motifs </a:t>
            </a:r>
            <a:r>
              <a:rPr lang="fr-FR" sz="1200" b="0" i="0" kern="1200" baseline="0" dirty="0" smtClean="0">
                <a:solidFill>
                  <a:schemeClr val="tx1"/>
                </a:solidFill>
                <a:effectLst/>
                <a:latin typeface="+mn-lt"/>
                <a:ea typeface="+mn-ea"/>
                <a:cs typeface="+mn-cs"/>
              </a:rPr>
              <a:t>de la demande et chacun de ses chefs (le motif de la demande est la raison pour laquelle vous formulez votre demande). Pour une demande de reconnaissance de la nullité d’un licenciement, le motif de la demande pourra être par exemple, mon licenciement est nul car j’ai été discriminé, et les chefs de demandes seront le versement d’une indemnité, la réintégration … L’e</a:t>
            </a:r>
            <a:r>
              <a:rPr lang="fr-FR" sz="1200" kern="1200" dirty="0" smtClean="0">
                <a:solidFill>
                  <a:schemeClr val="tx1"/>
                </a:solidFill>
                <a:effectLst/>
                <a:latin typeface="+mn-lt"/>
                <a:ea typeface="+mn-ea"/>
                <a:cs typeface="+mn-cs"/>
              </a:rPr>
              <a:t>xposé sommaire des motifs</a:t>
            </a:r>
            <a:r>
              <a:rPr lang="fr-FR" sz="1200" kern="1200" baseline="0" dirty="0" smtClean="0">
                <a:solidFill>
                  <a:schemeClr val="tx1"/>
                </a:solidFill>
                <a:effectLst/>
                <a:latin typeface="+mn-lt"/>
                <a:ea typeface="+mn-ea"/>
                <a:cs typeface="+mn-cs"/>
              </a:rPr>
              <a:t> n’est pas </a:t>
            </a:r>
            <a:r>
              <a:rPr lang="fr-FR" sz="1200" kern="1200" dirty="0" smtClean="0">
                <a:solidFill>
                  <a:schemeClr val="tx1"/>
                </a:solidFill>
                <a:effectLst/>
                <a:latin typeface="+mn-lt"/>
                <a:ea typeface="+mn-ea"/>
                <a:cs typeface="+mn-cs"/>
              </a:rPr>
              <a:t>les moyens de fait et de droit. Ce ne sont pas des conclusions résumées</a:t>
            </a:r>
            <a:r>
              <a:rPr lang="fr-FR" sz="1200" kern="1200" baseline="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 Un CERFA</a:t>
            </a:r>
            <a:r>
              <a:rPr lang="fr-FR" sz="1200" kern="1200" baseline="0" dirty="0" smtClean="0">
                <a:solidFill>
                  <a:schemeClr val="tx1"/>
                </a:solidFill>
                <a:effectLst/>
                <a:latin typeface="+mn-lt"/>
                <a:ea typeface="+mn-ea"/>
                <a:cs typeface="+mn-cs"/>
              </a:rPr>
              <a:t> de 14 pages a été préparé par le ministère</a:t>
            </a:r>
            <a:r>
              <a:rPr lang="fr-FR" sz="1200" kern="1200" dirty="0" smtClean="0">
                <a:solidFill>
                  <a:schemeClr val="tx1"/>
                </a:solidFill>
                <a:effectLst/>
                <a:latin typeface="+mn-lt"/>
                <a:ea typeface="+mn-ea"/>
                <a:cs typeface="+mn-cs"/>
              </a:rPr>
              <a:t>. Attention note diffusée au greffe précise</a:t>
            </a:r>
            <a:r>
              <a:rPr lang="fr-FR" sz="1200" kern="1200" baseline="0" dirty="0" smtClean="0">
                <a:solidFill>
                  <a:schemeClr val="tx1"/>
                </a:solidFill>
                <a:effectLst/>
                <a:latin typeface="+mn-lt"/>
                <a:ea typeface="+mn-ea"/>
                <a:cs typeface="+mn-cs"/>
              </a:rPr>
              <a:t> que l’exposé sommaire des motifs est un bref exposé des faits ainsi qu’un résumé des griefs. Il va donc bien au-delà que ce que prévoit le décret et</a:t>
            </a:r>
            <a:r>
              <a:rPr lang="fr-FR" sz="1200" kern="1200" dirty="0" smtClean="0">
                <a:solidFill>
                  <a:schemeClr val="tx1"/>
                </a:solidFill>
                <a:effectLst/>
                <a:latin typeface="+mn-lt"/>
                <a:ea typeface="+mn-ea"/>
                <a:cs typeface="+mn-cs"/>
              </a:rPr>
              <a:t> c'est un problème. Par ailleurs, </a:t>
            </a:r>
            <a:r>
              <a:rPr lang="fr-FR" sz="1200" b="1" kern="1200" dirty="0" smtClean="0">
                <a:solidFill>
                  <a:schemeClr val="tx1"/>
                </a:solidFill>
                <a:effectLst/>
                <a:latin typeface="+mn-lt"/>
                <a:ea typeface="+mn-ea"/>
                <a:cs typeface="+mn-cs"/>
              </a:rPr>
              <a:t>le greffe n'est pas juge de la nullité de la requête </a:t>
            </a:r>
            <a:r>
              <a:rPr lang="fr-FR" sz="1200" kern="1200" dirty="0" smtClean="0">
                <a:solidFill>
                  <a:schemeClr val="tx1"/>
                </a:solidFill>
                <a:effectLst/>
                <a:latin typeface="+mn-lt"/>
                <a:ea typeface="+mn-ea"/>
                <a:cs typeface="+mn-cs"/>
              </a:rPr>
              <a:t>! Il ne peut pas décider de refuser un dossier. </a:t>
            </a:r>
          </a:p>
          <a:p>
            <a:endParaRPr lang="fr-FR" sz="1200" b="0" i="0" kern="1200" baseline="0" dirty="0" smtClean="0">
              <a:solidFill>
                <a:schemeClr val="tx1"/>
              </a:solidFill>
              <a:effectLst/>
              <a:latin typeface="+mn-lt"/>
              <a:ea typeface="+mn-ea"/>
              <a:cs typeface="+mn-cs"/>
            </a:endParaRPr>
          </a:p>
          <a:p>
            <a:r>
              <a:rPr lang="fr-FR" sz="1200" b="0" i="0" kern="1200" baseline="0" dirty="0" smtClean="0">
                <a:solidFill>
                  <a:schemeClr val="tx1"/>
                </a:solidFill>
                <a:effectLst/>
                <a:latin typeface="+mn-lt"/>
                <a:ea typeface="+mn-ea"/>
                <a:cs typeface="+mn-cs"/>
              </a:rPr>
              <a:t>2° les pièces que le demandeur souhaite invoquer, et un bordereau qui les listes (les pièces sont l’ensemble des documents que le salarié peut utiliser pour prouver le bien fondé de sa demande (contrat de travail, lettre de licenciement, mails, attestations de salariés ….). Le bordereau est un document qui liste et numérote l’ensemble des pièces invoquées par le salarié. </a:t>
            </a:r>
          </a:p>
          <a:p>
            <a:endParaRPr lang="fr-FR" sz="1200" b="0" i="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1" i="0" kern="1200" baseline="0" dirty="0" smtClean="0">
                <a:solidFill>
                  <a:schemeClr val="tx1"/>
                </a:solidFill>
                <a:effectLst/>
                <a:latin typeface="+mn-lt"/>
                <a:ea typeface="+mn-ea"/>
                <a:cs typeface="+mn-cs"/>
              </a:rPr>
              <a:t>Attention, les employeurs essayeront surement d’imposer une interprétation extensive (et abusive) de cet article en tentant de prononcer la nullité de la requête si elle ne contient pas des dispositions dont l’absence n’est pas sanctionnée par la nullité. L’article est clairement rédigées : seule l’absences des mentions prévues par l’article 58 du Code de procédure civile est sanctionnée par la nullité, et non l’absence de l’exposé sommaire des motifs et des pièces. </a:t>
            </a:r>
            <a:endParaRPr lang="fr-FR" sz="1200" b="1" i="0" kern="1200" dirty="0" smtClean="0">
              <a:solidFill>
                <a:schemeClr val="tx1"/>
              </a:solidFill>
              <a:effectLst/>
              <a:latin typeface="+mn-lt"/>
              <a:ea typeface="+mn-ea"/>
              <a:cs typeface="+mn-cs"/>
            </a:endParaRPr>
          </a:p>
          <a:p>
            <a:endParaRPr lang="fr-FR" sz="1200" b="0" i="0" kern="1200" baseline="0" dirty="0" smtClean="0">
              <a:solidFill>
                <a:schemeClr val="tx1"/>
              </a:solidFill>
              <a:effectLst/>
              <a:latin typeface="+mn-lt"/>
              <a:ea typeface="+mn-ea"/>
              <a:cs typeface="+mn-cs"/>
            </a:endParaRPr>
          </a:p>
          <a:p>
            <a:r>
              <a:rPr lang="fr-FR" sz="1200" b="1" i="0" kern="1200" baseline="0" dirty="0" smtClean="0">
                <a:solidFill>
                  <a:schemeClr val="tx1"/>
                </a:solidFill>
                <a:effectLst/>
                <a:latin typeface="+mn-lt"/>
                <a:ea typeface="+mn-ea"/>
                <a:cs typeface="+mn-cs"/>
              </a:rPr>
              <a:t>Pour résumer, la requête doit contenir : </a:t>
            </a:r>
          </a:p>
          <a:p>
            <a:pPr marL="171450" indent="-171450">
              <a:buFontTx/>
              <a:buChar char="-"/>
            </a:pPr>
            <a:r>
              <a:rPr lang="fr-FR" sz="1200" b="1" i="0" kern="1200" baseline="0" dirty="0" smtClean="0">
                <a:solidFill>
                  <a:schemeClr val="tx1"/>
                </a:solidFill>
                <a:effectLst/>
                <a:latin typeface="+mn-lt"/>
                <a:ea typeface="+mn-ea"/>
                <a:cs typeface="+mn-cs"/>
              </a:rPr>
              <a:t>Les mentions obligatoires de l’article 58 : identification du demandeur du défendeur et objet de la demande </a:t>
            </a:r>
          </a:p>
          <a:p>
            <a:pPr marL="171450" indent="-171450">
              <a:buFontTx/>
              <a:buChar char="-"/>
            </a:pPr>
            <a:r>
              <a:rPr lang="fr-FR" sz="1200" b="1" i="0" kern="1200" baseline="0" dirty="0" smtClean="0">
                <a:solidFill>
                  <a:schemeClr val="tx1"/>
                </a:solidFill>
                <a:effectLst/>
                <a:latin typeface="+mn-lt"/>
                <a:ea typeface="+mn-ea"/>
                <a:cs typeface="+mn-cs"/>
              </a:rPr>
              <a:t>L’exposé sommaire des motifs et chacun des chefs de demande</a:t>
            </a:r>
          </a:p>
          <a:p>
            <a:pPr marL="171450" indent="-171450">
              <a:buFontTx/>
              <a:buChar char="-"/>
            </a:pPr>
            <a:r>
              <a:rPr lang="fr-FR" sz="1200" b="1" i="0" kern="1200" baseline="0" dirty="0" smtClean="0">
                <a:solidFill>
                  <a:schemeClr val="tx1"/>
                </a:solidFill>
                <a:effectLst/>
                <a:latin typeface="+mn-lt"/>
                <a:ea typeface="+mn-ea"/>
                <a:cs typeface="+mn-cs"/>
              </a:rPr>
              <a:t>Les pièces et le bordereau </a:t>
            </a:r>
          </a:p>
          <a:p>
            <a:pPr marL="0" indent="0">
              <a:buFontTx/>
              <a:buNone/>
            </a:pPr>
            <a:r>
              <a:rPr lang="fr-FR" sz="1200" b="0" i="0" kern="1200" baseline="0" dirty="0" smtClean="0">
                <a:solidFill>
                  <a:schemeClr val="tx1"/>
                </a:solidFill>
                <a:effectLst/>
                <a:latin typeface="+mn-lt"/>
                <a:ea typeface="+mn-ea"/>
                <a:cs typeface="+mn-cs"/>
              </a:rPr>
              <a:t>Cette procédure beaucoup plus complexe doit nous rendre encore plus attentifs quand aux délais de prescription. En effet, le temps de constitution du dossier pour saisir le CPH sera beaucoup plus long donc il faudra veiller à être dans les délais.</a:t>
            </a:r>
          </a:p>
          <a:p>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3</a:t>
            </a:fld>
            <a:endParaRPr lang="fr-FR"/>
          </a:p>
        </p:txBody>
      </p:sp>
    </p:spTree>
    <p:extLst>
      <p:ext uri="{BB962C8B-B14F-4D97-AF65-F5344CB8AC3E}">
        <p14:creationId xmlns:p14="http://schemas.microsoft.com/office/powerpoint/2010/main" val="754416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BCO</a:t>
            </a:r>
            <a:r>
              <a:rPr lang="fr-FR" baseline="0" dirty="0" smtClean="0"/>
              <a:t> est le bureau de conciliation et d’orientation. Avant, il s’appelait bureau de conciliation mais a été renommé par la loi Macron du 6 août 2015. </a:t>
            </a:r>
          </a:p>
          <a:p>
            <a:endParaRPr lang="fr-FR" baseline="0" dirty="0" smtClean="0"/>
          </a:p>
          <a:p>
            <a:r>
              <a:rPr lang="fr-FR" baseline="0" dirty="0" smtClean="0"/>
              <a:t>Le greffe d’un tribunal est le service chargé de l’organisation de la juridiction. Il reçoit les dossiers, fixe les dates d’audience, convoque les parties aux audiences. </a:t>
            </a:r>
          </a:p>
          <a:p>
            <a:endParaRPr lang="fr-FR" baseline="0" dirty="0" smtClean="0"/>
          </a:p>
          <a:p>
            <a:r>
              <a:rPr lang="fr-FR" baseline="0" dirty="0" smtClean="0"/>
              <a:t>Il y a une différence de traitement entre le demandeur qui peut être convoqué par tout moyen, et le défendeur qui est convoqué par lettre recommandée avec accusé de réception. Souvent le salarié saisit le CPH en allant en personne au greffe. Il obtiendra donc sa convocation sur le champ, et il n’est donc pas grave qu’il puisse être informé par tout moyen. Mais si le salarié saisit le CPH par courrier (ce qui est parfaitement possible), il pourra alors être convoqué par courrier simple. Comment savoir alors si le salarié a bien reçu sa convocation ? Cela peut avoir de lourdes conséquences si le salarié ne se présente pas à l’audience (ce point est développé dans une autre diapo). </a:t>
            </a:r>
          </a:p>
          <a:p>
            <a:endParaRPr lang="fr-FR" baseline="0" dirty="0" smtClean="0"/>
          </a:p>
          <a:p>
            <a:r>
              <a:rPr lang="fr-FR" baseline="0" dirty="0" smtClean="0"/>
              <a:t>La convocation par tout moyen peut </a:t>
            </a:r>
            <a:r>
              <a:rPr lang="fr-FR" u="sng" baseline="0" dirty="0" smtClean="0">
                <a:solidFill>
                  <a:srgbClr val="FF0000"/>
                </a:solidFill>
              </a:rPr>
              <a:t>probablement</a:t>
            </a:r>
            <a:r>
              <a:rPr lang="fr-FR" u="none" baseline="0" dirty="0" smtClean="0"/>
              <a:t> </a:t>
            </a:r>
            <a:r>
              <a:rPr lang="fr-FR" baseline="0" dirty="0" smtClean="0"/>
              <a:t>signifier une convocation par e-mail. </a:t>
            </a:r>
            <a:r>
              <a:rPr lang="fr-FR" b="1" baseline="0" dirty="0" smtClean="0"/>
              <a:t>Attention en cas de changement d’adresse mail de ne pas oublier d’en informer le greffe. </a:t>
            </a:r>
          </a:p>
          <a:p>
            <a:endParaRPr lang="fr-FR"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endParaRPr lang="fr-FR" b="1"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4</a:t>
            </a:fld>
            <a:endParaRPr lang="fr-FR"/>
          </a:p>
        </p:txBody>
      </p:sp>
    </p:spTree>
    <p:extLst>
      <p:ext uri="{BB962C8B-B14F-4D97-AF65-F5344CB8AC3E}">
        <p14:creationId xmlns:p14="http://schemas.microsoft.com/office/powerpoint/2010/main" val="868984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demandeur doit transmettre</a:t>
            </a:r>
            <a:r>
              <a:rPr lang="fr-FR" baseline="0" dirty="0" smtClean="0"/>
              <a:t> ses pièces uniquement à la partie adverse car il est supposé déjà les avoir remises au conseil de prud’hommes. En effet, la requête par laquelle le salarié saisit le CPH doit maintenant être accompagné des pièces sur lesquelles il compte s’appuyer.</a:t>
            </a:r>
          </a:p>
          <a:p>
            <a:endParaRPr lang="fr-FR" baseline="0" dirty="0" smtClean="0"/>
          </a:p>
          <a:p>
            <a:r>
              <a:rPr lang="fr-FR" baseline="0" dirty="0" smtClean="0"/>
              <a:t>Entrée en application à compter du 1</a:t>
            </a:r>
            <a:r>
              <a:rPr lang="fr-FR" baseline="30000" dirty="0" smtClean="0"/>
              <a:t>er</a:t>
            </a:r>
            <a:r>
              <a:rPr lang="fr-FR" baseline="0" dirty="0" smtClean="0"/>
              <a:t> août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5</a:t>
            </a:fld>
            <a:endParaRPr lang="fr-FR"/>
          </a:p>
        </p:txBody>
      </p:sp>
    </p:spTree>
    <p:extLst>
      <p:ext uri="{BB962C8B-B14F-4D97-AF65-F5344CB8AC3E}">
        <p14:creationId xmlns:p14="http://schemas.microsoft.com/office/powerpoint/2010/main" val="2014454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u="none" dirty="0" smtClean="0"/>
              <a:t>Le salarié est assisté s’il comparait en personne à l’audience en étant conseillé et accompagné</a:t>
            </a:r>
            <a:r>
              <a:rPr lang="fr-FR" u="none" baseline="0" dirty="0" smtClean="0"/>
              <a:t> dans sa défense par une des personnes listées par le code du travail.</a:t>
            </a:r>
          </a:p>
          <a:p>
            <a:r>
              <a:rPr lang="fr-FR" u="none" baseline="0" dirty="0" smtClean="0"/>
              <a:t>Le salarié est représenté lorsqu’une personne listée par le code du travail  a </a:t>
            </a:r>
            <a:r>
              <a:rPr lang="fr-FR" sz="1200" b="0" i="0" u="none" kern="1200" dirty="0" smtClean="0">
                <a:solidFill>
                  <a:schemeClr val="tx1"/>
                </a:solidFill>
                <a:effectLst/>
                <a:latin typeface="+mn-lt"/>
                <a:ea typeface="+mn-ea"/>
                <a:cs typeface="+mn-cs"/>
              </a:rPr>
              <a:t>mandat pour accomplir en son nom les actes de la procédure.</a:t>
            </a:r>
            <a:r>
              <a:rPr lang="fr-FR" u="none" baseline="0" dirty="0" smtClean="0"/>
              <a:t> C’est le cas quand le salarié est absent le jour de l’audience.</a:t>
            </a:r>
          </a:p>
          <a:p>
            <a:endParaRPr lang="fr-FR" baseline="0" dirty="0" smtClean="0"/>
          </a:p>
          <a:p>
            <a:r>
              <a:rPr lang="fr-FR" baseline="0" dirty="0" smtClean="0"/>
              <a:t>La loi Macron a créé un statut pour les défenseurs syndicaux. </a:t>
            </a:r>
          </a:p>
          <a:p>
            <a:endParaRPr lang="fr-FR" baseline="0" dirty="0" smtClean="0"/>
          </a:p>
          <a:p>
            <a:r>
              <a:rPr lang="fr-FR" baseline="0" dirty="0" smtClean="0"/>
              <a:t>L’employeur peut également être représenté par un salarié ou un employeur appartenant à la même branche d’activité.</a:t>
            </a:r>
          </a:p>
          <a:p>
            <a:endParaRPr lang="fr-FR" baseline="0" dirty="0" smtClean="0"/>
          </a:p>
          <a:p>
            <a:r>
              <a:rPr lang="fr-FR" dirty="0" smtClean="0"/>
              <a:t>Entrée en application à compter du 1er août 2016.</a:t>
            </a:r>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6</a:t>
            </a:fld>
            <a:endParaRPr lang="fr-FR"/>
          </a:p>
        </p:txBody>
      </p:sp>
    </p:spTree>
    <p:extLst>
      <p:ext uri="{BB962C8B-B14F-4D97-AF65-F5344CB8AC3E}">
        <p14:creationId xmlns:p14="http://schemas.microsoft.com/office/powerpoint/2010/main" val="2713349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just"/>
            <a:r>
              <a:rPr lang="fr-FR" dirty="0" smtClean="0"/>
              <a:t>La liste des défenseurs syndicaux est préparée par la DIRECCTE sur proposition des organisations d’employeurs et de salariés représentatives au niveau national et interprofessionnel, national et multi professionnel, ou dans au moins une branche. </a:t>
            </a:r>
          </a:p>
          <a:p>
            <a:pPr algn="just"/>
            <a:r>
              <a:rPr lang="fr-FR" dirty="0" smtClean="0"/>
              <a:t>Puis, la liste est arrêtée par le préfet de région.</a:t>
            </a:r>
            <a:r>
              <a:rPr lang="fr-FR" baseline="0" dirty="0" smtClean="0"/>
              <a:t> </a:t>
            </a:r>
            <a:endParaRPr lang="fr-FR" dirty="0" smtClean="0"/>
          </a:p>
          <a:p>
            <a:pPr algn="just"/>
            <a:endParaRPr lang="fr-FR" dirty="0" smtClean="0"/>
          </a:p>
          <a:p>
            <a:pPr algn="just"/>
            <a:r>
              <a:rPr lang="fr-FR" dirty="0" smtClean="0"/>
              <a:t>Le loi ne prévoit pas de nombre de défenseur maximal ou minimal. La liste peut être modifiée à tout moment pour retirer ou ajouter des noms.</a:t>
            </a:r>
          </a:p>
          <a:p>
            <a:pPr algn="just"/>
            <a:endParaRPr lang="fr-FR" dirty="0" smtClean="0"/>
          </a:p>
          <a:p>
            <a:pPr marL="0" marR="0" indent="0" algn="just" defTabSz="914400" rtl="0" eaLnBrk="1" fontAlgn="auto" latinLnBrk="0" hangingPunct="1">
              <a:lnSpc>
                <a:spcPct val="100000"/>
              </a:lnSpc>
              <a:spcBef>
                <a:spcPts val="0"/>
              </a:spcBef>
              <a:spcAft>
                <a:spcPts val="0"/>
              </a:spcAft>
              <a:buClrTx/>
              <a:buSzTx/>
              <a:buFontTx/>
              <a:buNone/>
              <a:tabLst/>
              <a:defRPr/>
            </a:pPr>
            <a:r>
              <a:rPr lang="fr-FR" dirty="0" smtClean="0"/>
              <a:t>La loi ne prévoit aucune condition pour être</a:t>
            </a:r>
            <a:r>
              <a:rPr lang="fr-FR" baseline="0" dirty="0" smtClean="0"/>
              <a:t> défenseur syndical. Il semble donc possible que tous les salariés quelque soit la taille de l’entreprise à laquelle ils appartiennent, les privés d’emplois et les retraités puissent être défenseurs. </a:t>
            </a:r>
            <a:r>
              <a:rPr lang="fr-FR" dirty="0" smtClean="0"/>
              <a:t>La loi précise uniquement que le défenseur devra avoir une certaine expérience des relations professionnelles et une connaissance du droit du travail. Nous pensons</a:t>
            </a:r>
            <a:r>
              <a:rPr lang="fr-FR" baseline="0" dirty="0" smtClean="0"/>
              <a:t> cependant que le critère essentiel est que le défenseur ait un intérêt prononcé pour la défense. </a:t>
            </a:r>
          </a:p>
          <a:p>
            <a:pPr marL="0" marR="0" indent="0" algn="just" defTabSz="914400" rtl="0" eaLnBrk="1" fontAlgn="auto" latinLnBrk="0" hangingPunct="1">
              <a:lnSpc>
                <a:spcPct val="100000"/>
              </a:lnSpc>
              <a:spcBef>
                <a:spcPts val="0"/>
              </a:spcBef>
              <a:spcAft>
                <a:spcPts val="0"/>
              </a:spcAft>
              <a:buClrTx/>
              <a:buSzTx/>
              <a:buFontTx/>
              <a:buNone/>
              <a:tabLst/>
              <a:defRPr/>
            </a:pPr>
            <a:endParaRPr lang="fr-FR" baseline="0" dirty="0" smtClean="0"/>
          </a:p>
          <a:p>
            <a:pPr marL="0" marR="0" indent="0" algn="just" defTabSz="914400" rtl="0" eaLnBrk="1" fontAlgn="auto" latinLnBrk="0" hangingPunct="1">
              <a:lnSpc>
                <a:spcPct val="100000"/>
              </a:lnSpc>
              <a:spcBef>
                <a:spcPts val="0"/>
              </a:spcBef>
              <a:spcAft>
                <a:spcPts val="0"/>
              </a:spcAft>
              <a:buClrTx/>
              <a:buSzTx/>
              <a:buFontTx/>
              <a:buNone/>
              <a:tabLst/>
              <a:defRPr/>
            </a:pPr>
            <a:r>
              <a:rPr lang="fr-FR" sz="1200" b="0" kern="1200" dirty="0" smtClean="0">
                <a:solidFill>
                  <a:srgbClr val="FF0000"/>
                </a:solidFill>
                <a:effectLst/>
                <a:latin typeface="+mn-lt"/>
                <a:ea typeface="+mn-ea"/>
                <a:cs typeface="+mn-cs"/>
              </a:rPr>
              <a:t>Quelle est la durée de son mandat ? Le décret prévoit que la liste peut être révisée tous les 4 ans. Cette durée correspond au cycle électoral  servant à mesurer la représentativité, ce qui est logique puisque seules les organisations syndicales représentatives sont habilitées à proposer des défenseurs. Cependant, il est difficile de parler de « durée de mandat » puisque des défenseurs peuvent être inscrits ou retirés de la liste à tout moment, et que leur mandat peut être renouvelé sans limite. Les points qu’il faudrait préciser sont de savoir si tous les 4 ans, lors de la révision de la liste, les organisations syndicales doivent déposer une nouvelle liste et s’il faut réinscrire les défenseurs déjà inscrits. </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7</a:t>
            </a:fld>
            <a:endParaRPr lang="fr-FR"/>
          </a:p>
        </p:txBody>
      </p:sp>
    </p:spTree>
    <p:extLst>
      <p:ext uri="{BB962C8B-B14F-4D97-AF65-F5344CB8AC3E}">
        <p14:creationId xmlns:p14="http://schemas.microsoft.com/office/powerpoint/2010/main" val="1838265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défenseurs</a:t>
            </a:r>
            <a:r>
              <a:rPr lang="fr-FR" baseline="0" dirty="0" smtClean="0"/>
              <a:t> peuvent donc assister ou représenter les salariés devant les CPH et les Cours d’appel sous réserve de leur compétence géographique. Ils doivent avoir un pouvoir du salarié, </a:t>
            </a:r>
            <a:r>
              <a:rPr lang="fr-FR" u="none" baseline="0" dirty="0" smtClean="0"/>
              <a:t>ce pouvoir spécial doit autoriser le défenseur devant le bureau de conciliation et d'orientation, à concilier au nom et pour le compte du mandant (le salarié), et à prendre part aux mesures d'orientation (ce pouvoir spécial doit être remis aux actuels défenseurs dès le 26 mai 2016),</a:t>
            </a:r>
          </a:p>
          <a:p>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Compétence géographique (</a:t>
            </a:r>
            <a:r>
              <a:rPr lang="fr-FR" u="sng" baseline="0" dirty="0" smtClean="0"/>
              <a:t>attention projet de décret à venir</a:t>
            </a:r>
            <a:r>
              <a:rPr lang="fr-FR" baseline="0" dirty="0" smtClean="0"/>
              <a:t>) : </a:t>
            </a:r>
            <a:r>
              <a:rPr lang="fr-FR" dirty="0" smtClean="0"/>
              <a:t>Il peut exercer sa mission de défense devant les conseils de prud’hommes et les cours d’appel de la région dans laquelle il a été désigné. Il peut cependant assister ou représenter un salarié devant une cour d’appel qui a son siège dans une autre région, mais dont le ressort s’étend à un CPH de la région où il est inscrit, à condition d’avoir assisté le salarié en première instance devant ce CPH. </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Les défenseurs</a:t>
            </a:r>
            <a:r>
              <a:rPr lang="fr-FR" baseline="0" dirty="0" smtClean="0"/>
              <a:t> qui sont également conseiller prud’hommes ne peuvent pas exercer leur mission d’assistance ou de représentation devant le CPH auquel ils appartiennent. </a:t>
            </a:r>
            <a:endParaRPr lang="fr-FR" dirty="0" smtClean="0"/>
          </a:p>
          <a:p>
            <a:endParaRPr lang="fr-FR" dirty="0" smtClean="0"/>
          </a:p>
          <a:p>
            <a:r>
              <a:rPr lang="fr-FR" dirty="0" smtClean="0"/>
              <a:t>Entrée en application à compter du 1er août 2016.</a:t>
            </a:r>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8</a:t>
            </a:fld>
            <a:endParaRPr lang="fr-FR"/>
          </a:p>
        </p:txBody>
      </p:sp>
    </p:spTree>
    <p:extLst>
      <p:ext uri="{BB962C8B-B14F-4D97-AF65-F5344CB8AC3E}">
        <p14:creationId xmlns:p14="http://schemas.microsoft.com/office/powerpoint/2010/main" val="3290910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Heures de délégation : Les défenseurs syndicaux travaillant dans les établissements d’au moins 11 salariés disposent de 10 heures par mois pour exercer leur mandat. </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défenseurs travaillant dans des entreprises de moins de 11 salariés ne bénéficient d’aucun temps pour exercer leur mandat.</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temps passé par le défenseur en dehors de son entreprise pendant les heures de travail pour l’exercice de sa mission est assimilé à du temps de travail effectif. Le défenseur doit donc être rémunéré, et il continue d’acquérir notamment, des congés payés. </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10</a:t>
            </a:r>
            <a:r>
              <a:rPr lang="fr-FR" baseline="0" dirty="0" smtClean="0"/>
              <a:t> heures de délégations sont clairement insuffisantes. De plus, reste en suspend la question des temps de trajets et des temps de préparation des dossiers, qui ne sont pas pris en compte. </a:t>
            </a:r>
            <a:endParaRPr lang="fr-FR" dirty="0" smtClean="0"/>
          </a:p>
          <a:p>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Formation : Les défenseurs bénéficient d’autorisation d’absence de la part de leur employeur pour bénéficier de formations.</a:t>
            </a:r>
            <a:r>
              <a:rPr lang="fr-FR" baseline="0" dirty="0" smtClean="0"/>
              <a:t> Selon </a:t>
            </a:r>
            <a:r>
              <a:rPr lang="fr-FR" u="sng" baseline="0" dirty="0" smtClean="0"/>
              <a:t>le projet de décret</a:t>
            </a:r>
            <a:r>
              <a:rPr lang="fr-FR" baseline="0" dirty="0" smtClean="0"/>
              <a:t>, l</a:t>
            </a:r>
            <a:r>
              <a:rPr lang="fr-FR" sz="1200" kern="1200" dirty="0" smtClean="0">
                <a:solidFill>
                  <a:schemeClr val="tx1"/>
                </a:solidFill>
                <a:effectLst/>
                <a:latin typeface="+mn-lt"/>
                <a:ea typeface="+mn-ea"/>
                <a:cs typeface="+mn-cs"/>
              </a:rPr>
              <a:t>'employeur accorde au défenseur syndical, à la demande de ce dernier, faite par LAR au moins 30 jours avant, les autorisations d'absence pour les besoins de sa formation égale ou supérieure à 3 jours de travail consécutifs. La demande doit être faite au moins </a:t>
            </a:r>
            <a:r>
              <a:rPr lang="fr-FR" sz="1200" b="0" i="0" kern="1200" dirty="0" smtClean="0">
                <a:solidFill>
                  <a:srgbClr val="FF0000"/>
                </a:solidFill>
                <a:effectLst/>
                <a:latin typeface="+mn-lt"/>
                <a:ea typeface="+mn-ea"/>
                <a:cs typeface="+mn-cs"/>
              </a:rPr>
              <a:t>15 jours </a:t>
            </a:r>
            <a:r>
              <a:rPr lang="fr-FR" sz="1200" kern="1200" dirty="0" smtClean="0">
                <a:solidFill>
                  <a:schemeClr val="tx1"/>
                </a:solidFill>
                <a:effectLst/>
                <a:latin typeface="+mn-lt"/>
                <a:ea typeface="+mn-ea"/>
                <a:cs typeface="+mn-cs"/>
              </a:rPr>
              <a:t>à l’avance dans les autres cas. Ces autorisations sont délivrées dans la limite de deux semaines par période de quatre ans suivant la publication de la liste des défenseurs syndicaux sur laquelle il est inscrit. </a:t>
            </a:r>
            <a:r>
              <a:rPr lang="fr-FR" sz="1200" kern="1200" baseline="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La lettre précise la date, la durée et les horaires du stage ainsi que le nom de l'établissement ou de l'organisme responsable.</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Protection du salarié défenseur syndical dans l’exercice de son contrat de travail ? </a:t>
            </a:r>
            <a:r>
              <a:rPr lang="fr-FR" sz="1200" kern="1200" dirty="0" smtClean="0">
                <a:solidFill>
                  <a:schemeClr val="tx1"/>
                </a:solidFill>
                <a:effectLst/>
                <a:latin typeface="+mn-lt"/>
                <a:ea typeface="+mn-ea"/>
                <a:cs typeface="+mn-cs"/>
              </a:rPr>
              <a:t>Le licenciement du défenseur syndical est soumis à la procédure d’autorisation administrative prévue pour les salariés protégés. Il est</a:t>
            </a:r>
            <a:r>
              <a:rPr lang="fr-FR" sz="1200" kern="1200" baseline="0" dirty="0" smtClean="0">
                <a:solidFill>
                  <a:schemeClr val="tx1"/>
                </a:solidFill>
                <a:effectLst/>
                <a:latin typeface="+mn-lt"/>
                <a:ea typeface="+mn-ea"/>
                <a:cs typeface="+mn-cs"/>
              </a:rPr>
              <a:t> également protégé en cas de transfert d’entreprise, en cas de non renouvellement de son CDD s’il contenait une clause de renouvellement et en cas de rupture avant terme de son CDD. </a:t>
            </a:r>
            <a:endParaRPr lang="fr-FR" sz="1200" kern="1200" dirty="0" smtClean="0">
              <a:solidFill>
                <a:schemeClr val="tx1"/>
              </a:solidFill>
              <a:effectLst/>
              <a:latin typeface="+mn-lt"/>
              <a:ea typeface="+mn-ea"/>
              <a:cs typeface="+mn-cs"/>
            </a:endParaRPr>
          </a:p>
          <a:p>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9</a:t>
            </a:fld>
            <a:endParaRPr lang="fr-FR"/>
          </a:p>
        </p:txBody>
      </p:sp>
    </p:spTree>
    <p:extLst>
      <p:ext uri="{BB962C8B-B14F-4D97-AF65-F5344CB8AC3E}">
        <p14:creationId xmlns:p14="http://schemas.microsoft.com/office/powerpoint/2010/main" val="1768680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F6BF60AB-C9C0-4732-96B2-D0361A74B835}" type="datetimeFigureOut">
              <a:rPr lang="fr-FR" smtClean="0"/>
              <a:t>28/06/2016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745883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28/06/2016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4130254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28/06/2016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31757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28/06/2016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24071977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28/06/2016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339867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28/06/2016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974722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6BF60AB-C9C0-4732-96B2-D0361A74B835}" type="datetimeFigureOut">
              <a:rPr lang="fr-FR" smtClean="0"/>
              <a:t>28/06/2016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16438622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6BF60AB-C9C0-4732-96B2-D0361A74B835}" type="datetimeFigureOut">
              <a:rPr lang="fr-FR" smtClean="0"/>
              <a:t>28/06/2016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12474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6BF60AB-C9C0-4732-96B2-D0361A74B835}" type="datetimeFigureOut">
              <a:rPr lang="fr-FR" smtClean="0"/>
              <a:t>28/06/2016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624917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28/06/2016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94291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F6BF60AB-C9C0-4732-96B2-D0361A74B835}" type="datetimeFigureOut">
              <a:rPr lang="fr-FR" smtClean="0"/>
              <a:t>28/06/2016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1297417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6BF60AB-C9C0-4732-96B2-D0361A74B835}" type="datetimeFigureOut">
              <a:rPr lang="fr-FR" smtClean="0"/>
              <a:t>28/06/2016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2698560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6BF60AB-C9C0-4732-96B2-D0361A74B835}" type="datetimeFigureOut">
              <a:rPr lang="fr-FR" smtClean="0"/>
              <a:t>28/06/2016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45403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BF60AB-C9C0-4732-96B2-D0361A74B835}" type="datetimeFigureOut">
              <a:rPr lang="fr-FR" smtClean="0"/>
              <a:t>28/06/2016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2125720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6BF60AB-C9C0-4732-96B2-D0361A74B835}" type="datetimeFigureOut">
              <a:rPr lang="fr-FR" smtClean="0"/>
              <a:t>28/06/2016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3147529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6BF60AB-C9C0-4732-96B2-D0361A74B835}" type="datetimeFigureOut">
              <a:rPr lang="fr-FR" smtClean="0"/>
              <a:t>28/06/2016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1780257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6BF60AB-C9C0-4732-96B2-D0361A74B835}" type="datetimeFigureOut">
              <a:rPr lang="fr-FR" smtClean="0"/>
              <a:t>28/06/2016</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35C452-F5EC-4EFF-B256-6ECDEAEC5F48}" type="slidenum">
              <a:rPr lang="fr-FR" smtClean="0"/>
              <a:t>‹N°›</a:t>
            </a:fld>
            <a:endParaRPr lang="fr-FR"/>
          </a:p>
        </p:txBody>
      </p:sp>
    </p:spTree>
    <p:extLst>
      <p:ext uri="{BB962C8B-B14F-4D97-AF65-F5344CB8AC3E}">
        <p14:creationId xmlns:p14="http://schemas.microsoft.com/office/powerpoint/2010/main" val="37819938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La procédure prud’homale </a:t>
            </a:r>
            <a:endParaRPr lang="fr-FR" dirty="0"/>
          </a:p>
        </p:txBody>
      </p:sp>
      <p:sp>
        <p:nvSpPr>
          <p:cNvPr id="3" name="Sous-titre 2"/>
          <p:cNvSpPr>
            <a:spLocks noGrp="1"/>
          </p:cNvSpPr>
          <p:nvPr>
            <p:ph type="subTitle" idx="1"/>
          </p:nvPr>
        </p:nvSpPr>
        <p:spPr/>
        <p:txBody>
          <a:bodyPr/>
          <a:lstStyle/>
          <a:p>
            <a:r>
              <a:rPr lang="fr-FR" dirty="0" smtClean="0"/>
              <a:t>Mise à jour du décret du 20 mai 2016</a:t>
            </a:r>
            <a:endParaRPr lang="fr-FR" dirty="0"/>
          </a:p>
        </p:txBody>
      </p:sp>
    </p:spTree>
    <p:extLst>
      <p:ext uri="{BB962C8B-B14F-4D97-AF65-F5344CB8AC3E}">
        <p14:creationId xmlns:p14="http://schemas.microsoft.com/office/powerpoint/2010/main" val="1484761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Défenseurs syndicaux – fin de mandat</a:t>
            </a:r>
            <a:br>
              <a:rPr lang="fr-FR" dirty="0" smtClean="0"/>
            </a:br>
            <a:r>
              <a:rPr lang="fr-FR" dirty="0" smtClean="0"/>
              <a:t> </a:t>
            </a:r>
            <a:r>
              <a:rPr lang="fr-FR" b="1" i="1" dirty="0"/>
              <a:t>Attention : projet de </a:t>
            </a:r>
            <a:r>
              <a:rPr lang="fr-FR" b="1" i="1" dirty="0" smtClean="0"/>
              <a:t>décret </a:t>
            </a:r>
            <a:endParaRPr lang="fr-FR" dirty="0"/>
          </a:p>
        </p:txBody>
      </p:sp>
      <p:sp>
        <p:nvSpPr>
          <p:cNvPr id="3" name="Espace réservé du contenu 2"/>
          <p:cNvSpPr>
            <a:spLocks noGrp="1"/>
          </p:cNvSpPr>
          <p:nvPr>
            <p:ph idx="1"/>
          </p:nvPr>
        </p:nvSpPr>
        <p:spPr/>
        <p:txBody>
          <a:bodyPr>
            <a:normAutofit/>
          </a:bodyPr>
          <a:lstStyle/>
          <a:p>
            <a:r>
              <a:rPr lang="fr-FR" sz="2400" dirty="0" smtClean="0"/>
              <a:t>Par les organisations syndicales </a:t>
            </a:r>
          </a:p>
          <a:p>
            <a:pPr marL="0" indent="0">
              <a:buNone/>
            </a:pPr>
            <a:endParaRPr lang="fr-FR" sz="2400" dirty="0" smtClean="0"/>
          </a:p>
          <a:p>
            <a:r>
              <a:rPr lang="fr-FR" sz="2400" dirty="0" smtClean="0"/>
              <a:t>Par le préfet </a:t>
            </a:r>
          </a:p>
          <a:p>
            <a:endParaRPr lang="fr-FR" sz="2400" dirty="0"/>
          </a:p>
          <a:p>
            <a:r>
              <a:rPr lang="fr-FR" sz="2400" dirty="0" smtClean="0"/>
              <a:t>Par l’autorité administrative </a:t>
            </a:r>
          </a:p>
          <a:p>
            <a:pPr marL="0" indent="0">
              <a:buNone/>
            </a:pPr>
            <a:endParaRPr lang="fr-FR" sz="2400" dirty="0" smtClean="0"/>
          </a:p>
          <a:p>
            <a:r>
              <a:rPr lang="fr-FR" sz="2400" dirty="0" smtClean="0"/>
              <a:t>Radiation d’office</a:t>
            </a:r>
          </a:p>
        </p:txBody>
      </p:sp>
    </p:spTree>
    <p:extLst>
      <p:ext uri="{BB962C8B-B14F-4D97-AF65-F5344CB8AC3E}">
        <p14:creationId xmlns:p14="http://schemas.microsoft.com/office/powerpoint/2010/main" val="2300293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fin de l’unicité de l’instance et des spécificités de la péremption devant le CPH</a:t>
            </a:r>
            <a:endParaRPr lang="fr-FR" dirty="0"/>
          </a:p>
        </p:txBody>
      </p:sp>
      <p:sp>
        <p:nvSpPr>
          <p:cNvPr id="3" name="Espace réservé du contenu 2"/>
          <p:cNvSpPr>
            <a:spLocks noGrp="1"/>
          </p:cNvSpPr>
          <p:nvPr>
            <p:ph idx="1"/>
          </p:nvPr>
        </p:nvSpPr>
        <p:spPr/>
        <p:txBody>
          <a:bodyPr>
            <a:normAutofit/>
          </a:bodyPr>
          <a:lstStyle/>
          <a:p>
            <a:r>
              <a:rPr lang="fr-FR" sz="2400" dirty="0" smtClean="0"/>
              <a:t>Le décret du 20 mai 2016 met fin au principe de l’unicité de l’instance</a:t>
            </a:r>
          </a:p>
          <a:p>
            <a:pPr marL="0" indent="0">
              <a:buNone/>
            </a:pPr>
            <a:endParaRPr lang="fr-FR" sz="2400" dirty="0" smtClean="0"/>
          </a:p>
          <a:p>
            <a:r>
              <a:rPr lang="fr-FR" sz="2400" dirty="0" smtClean="0"/>
              <a:t>C’est une avancée qui était revendiquée par la CGT </a:t>
            </a:r>
          </a:p>
          <a:p>
            <a:endParaRPr lang="fr-FR" sz="2400" dirty="0"/>
          </a:p>
          <a:p>
            <a:r>
              <a:rPr lang="fr-FR" sz="2400" dirty="0" smtClean="0"/>
              <a:t>Application de la péremption de droit commun</a:t>
            </a:r>
            <a:endParaRPr lang="fr-FR" sz="2400" dirty="0"/>
          </a:p>
        </p:txBody>
      </p:sp>
    </p:spTree>
    <p:extLst>
      <p:ext uri="{BB962C8B-B14F-4D97-AF65-F5344CB8AC3E}">
        <p14:creationId xmlns:p14="http://schemas.microsoft.com/office/powerpoint/2010/main" val="1237723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conciliation facilitée ? </a:t>
            </a:r>
            <a:endParaRPr lang="fr-FR" dirty="0"/>
          </a:p>
        </p:txBody>
      </p:sp>
      <p:sp>
        <p:nvSpPr>
          <p:cNvPr id="3" name="Espace réservé du contenu 2"/>
          <p:cNvSpPr>
            <a:spLocks noGrp="1"/>
          </p:cNvSpPr>
          <p:nvPr>
            <p:ph idx="1"/>
          </p:nvPr>
        </p:nvSpPr>
        <p:spPr>
          <a:xfrm>
            <a:off x="677334" y="1930399"/>
            <a:ext cx="8596668" cy="4330357"/>
          </a:xfrm>
        </p:spPr>
        <p:txBody>
          <a:bodyPr>
            <a:normAutofit/>
          </a:bodyPr>
          <a:lstStyle/>
          <a:p>
            <a:r>
              <a:rPr lang="fr-FR" sz="2400" dirty="0" smtClean="0"/>
              <a:t>Préparation renforcée du dossier en amont de la conciliation</a:t>
            </a:r>
          </a:p>
          <a:p>
            <a:pPr marL="0" indent="0">
              <a:buNone/>
            </a:pPr>
            <a:endParaRPr lang="fr-FR" sz="2400" dirty="0"/>
          </a:p>
          <a:p>
            <a:r>
              <a:rPr lang="fr-FR" sz="2400" dirty="0" smtClean="0"/>
              <a:t>Fin de l’obligation de comparution personnelle</a:t>
            </a:r>
          </a:p>
          <a:p>
            <a:pPr marL="0" indent="0">
              <a:buNone/>
            </a:pPr>
            <a:r>
              <a:rPr lang="fr-FR" sz="2400" dirty="0" smtClean="0"/>
              <a:t> </a:t>
            </a:r>
          </a:p>
          <a:p>
            <a:r>
              <a:rPr lang="fr-FR" sz="2400" dirty="0" smtClean="0"/>
              <a:t>La spécialisation des conseillers </a:t>
            </a:r>
          </a:p>
        </p:txBody>
      </p:sp>
    </p:spTree>
    <p:extLst>
      <p:ext uri="{BB962C8B-B14F-4D97-AF65-F5344CB8AC3E}">
        <p14:creationId xmlns:p14="http://schemas.microsoft.com/office/powerpoint/2010/main" val="1013153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Absence du demandeur au BCO</a:t>
            </a:r>
            <a:endParaRPr lang="fr-FR" dirty="0"/>
          </a:p>
        </p:txBody>
      </p:sp>
      <p:sp>
        <p:nvSpPr>
          <p:cNvPr id="3" name="Espace réservé du contenu 2"/>
          <p:cNvSpPr>
            <a:spLocks noGrp="1"/>
          </p:cNvSpPr>
          <p:nvPr>
            <p:ph idx="1"/>
          </p:nvPr>
        </p:nvSpPr>
        <p:spPr/>
        <p:txBody>
          <a:bodyPr/>
          <a:lstStyle/>
          <a:p>
            <a:r>
              <a:rPr lang="fr-FR" sz="2400" dirty="0" smtClean="0"/>
              <a:t>Si le demandeur est absent et non représenté sans motif légitime, le BCO a trois possibilités : </a:t>
            </a:r>
          </a:p>
          <a:p>
            <a:pPr marL="0" indent="0">
              <a:buNone/>
            </a:pPr>
            <a:endParaRPr lang="fr-FR" dirty="0" smtClean="0"/>
          </a:p>
          <a:p>
            <a:pPr lvl="1"/>
            <a:r>
              <a:rPr lang="fr-FR" sz="2000" dirty="0" smtClean="0"/>
              <a:t>Juger l’affaire </a:t>
            </a:r>
          </a:p>
          <a:p>
            <a:pPr marL="457200" lvl="1" indent="0">
              <a:buNone/>
            </a:pPr>
            <a:endParaRPr lang="fr-FR" sz="2000" dirty="0" smtClean="0"/>
          </a:p>
          <a:p>
            <a:pPr lvl="1"/>
            <a:r>
              <a:rPr lang="fr-FR" sz="2000" dirty="0" smtClean="0"/>
              <a:t>Renvoyer l’affaire</a:t>
            </a:r>
          </a:p>
          <a:p>
            <a:pPr marL="457200" lvl="1" indent="0">
              <a:buNone/>
            </a:pPr>
            <a:endParaRPr lang="fr-FR" sz="2000" dirty="0" smtClean="0"/>
          </a:p>
          <a:p>
            <a:pPr lvl="1"/>
            <a:r>
              <a:rPr lang="fr-FR" sz="2000" dirty="0" smtClean="0"/>
              <a:t>Déclarer la requête caduque </a:t>
            </a:r>
            <a:endParaRPr lang="fr-FR" sz="2000" dirty="0"/>
          </a:p>
        </p:txBody>
      </p:sp>
    </p:spTree>
    <p:extLst>
      <p:ext uri="{BB962C8B-B14F-4D97-AF65-F5344CB8AC3E}">
        <p14:creationId xmlns:p14="http://schemas.microsoft.com/office/powerpoint/2010/main" val="1139342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Absence du </a:t>
            </a:r>
            <a:r>
              <a:rPr lang="fr-FR" dirty="0" smtClean="0"/>
              <a:t>défenseur </a:t>
            </a:r>
            <a:r>
              <a:rPr lang="fr-FR" dirty="0"/>
              <a:t>au BCO</a:t>
            </a:r>
          </a:p>
        </p:txBody>
      </p:sp>
      <p:sp>
        <p:nvSpPr>
          <p:cNvPr id="3" name="Espace réservé du contenu 2"/>
          <p:cNvSpPr>
            <a:spLocks noGrp="1"/>
          </p:cNvSpPr>
          <p:nvPr>
            <p:ph idx="1"/>
          </p:nvPr>
        </p:nvSpPr>
        <p:spPr/>
        <p:txBody>
          <a:bodyPr/>
          <a:lstStyle/>
          <a:p>
            <a:r>
              <a:rPr lang="fr-FR" sz="2400" dirty="0"/>
              <a:t>Si le </a:t>
            </a:r>
            <a:r>
              <a:rPr lang="fr-FR" sz="2400" dirty="0" smtClean="0"/>
              <a:t>défenseur </a:t>
            </a:r>
            <a:r>
              <a:rPr lang="fr-FR" sz="2400" dirty="0"/>
              <a:t>est absent et non représenté sans motif légitime, le BCO a </a:t>
            </a:r>
            <a:r>
              <a:rPr lang="fr-FR" sz="2400" dirty="0" smtClean="0"/>
              <a:t>deux </a:t>
            </a:r>
            <a:r>
              <a:rPr lang="fr-FR" sz="2400" dirty="0"/>
              <a:t>possibilités : </a:t>
            </a:r>
          </a:p>
          <a:p>
            <a:pPr marL="0" indent="0">
              <a:buNone/>
            </a:pPr>
            <a:endParaRPr lang="fr-FR" dirty="0"/>
          </a:p>
          <a:p>
            <a:pPr lvl="1"/>
            <a:r>
              <a:rPr lang="fr-FR" sz="2000" dirty="0"/>
              <a:t>Juger l’affaire </a:t>
            </a:r>
          </a:p>
          <a:p>
            <a:pPr marL="457200" lvl="1" indent="0">
              <a:buNone/>
            </a:pPr>
            <a:endParaRPr lang="fr-FR" sz="2000" dirty="0"/>
          </a:p>
          <a:p>
            <a:pPr lvl="1"/>
            <a:r>
              <a:rPr lang="fr-FR" sz="2000" dirty="0"/>
              <a:t>Renvoyer l’affaire</a:t>
            </a:r>
          </a:p>
          <a:p>
            <a:pPr marL="457200" lvl="1" indent="0">
              <a:buNone/>
            </a:pPr>
            <a:endParaRPr lang="fr-FR" sz="2000" dirty="0"/>
          </a:p>
          <a:p>
            <a:endParaRPr lang="fr-FR" dirty="0"/>
          </a:p>
        </p:txBody>
      </p:sp>
    </p:spTree>
    <p:extLst>
      <p:ext uri="{BB962C8B-B14F-4D97-AF65-F5344CB8AC3E}">
        <p14:creationId xmlns:p14="http://schemas.microsoft.com/office/powerpoint/2010/main" val="2277380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Echec de la conciliation </a:t>
            </a:r>
            <a:endParaRPr lang="fr-FR" dirty="0"/>
          </a:p>
        </p:txBody>
      </p:sp>
      <p:sp>
        <p:nvSpPr>
          <p:cNvPr id="3" name="Espace réservé du contenu 2"/>
          <p:cNvSpPr>
            <a:spLocks noGrp="1"/>
          </p:cNvSpPr>
          <p:nvPr>
            <p:ph idx="1"/>
          </p:nvPr>
        </p:nvSpPr>
        <p:spPr>
          <a:xfrm>
            <a:off x="677334" y="1703071"/>
            <a:ext cx="8596668" cy="4338292"/>
          </a:xfrm>
        </p:spPr>
        <p:txBody>
          <a:bodyPr/>
          <a:lstStyle/>
          <a:p>
            <a:r>
              <a:rPr lang="fr-FR" sz="2400" dirty="0" smtClean="0"/>
              <a:t>En cas d’échec de la conciliation, le BCO a 3 options : </a:t>
            </a:r>
          </a:p>
          <a:p>
            <a:pPr marL="0" indent="0">
              <a:buNone/>
            </a:pPr>
            <a:endParaRPr lang="fr-FR" sz="2400" dirty="0" smtClean="0"/>
          </a:p>
          <a:p>
            <a:pPr lvl="1"/>
            <a:r>
              <a:rPr lang="fr-FR" sz="2000" dirty="0" smtClean="0"/>
              <a:t>Renvoyer l’affaire devant le bureau de jugement dans sa composition restreinte </a:t>
            </a:r>
          </a:p>
          <a:p>
            <a:pPr marL="457200" lvl="1" indent="0">
              <a:buNone/>
            </a:pPr>
            <a:endParaRPr lang="fr-FR" sz="2000" dirty="0" smtClean="0"/>
          </a:p>
          <a:p>
            <a:pPr lvl="1"/>
            <a:r>
              <a:rPr lang="fr-FR" sz="2000" dirty="0" smtClean="0"/>
              <a:t>Renvoyer l’affaire devant le bureau de jugement présidé par un juge du tribunal d’instance </a:t>
            </a:r>
          </a:p>
          <a:p>
            <a:pPr marL="457200" lvl="1" indent="0">
              <a:buNone/>
            </a:pPr>
            <a:endParaRPr lang="fr-FR" sz="2000" dirty="0" smtClean="0"/>
          </a:p>
          <a:p>
            <a:pPr lvl="1"/>
            <a:r>
              <a:rPr lang="fr-FR" sz="2000" dirty="0" smtClean="0"/>
              <a:t>Renvoyer l’affaire devant le bureau de jugement dans sa composition classique </a:t>
            </a:r>
            <a:endParaRPr lang="fr-FR" sz="2000" dirty="0"/>
          </a:p>
        </p:txBody>
      </p:sp>
    </p:spTree>
    <p:extLst>
      <p:ext uri="{BB962C8B-B14F-4D97-AF65-F5344CB8AC3E}">
        <p14:creationId xmlns:p14="http://schemas.microsoft.com/office/powerpoint/2010/main" val="1673532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schéma</a:t>
            </a:r>
            <a:endParaRPr lang="fr-FR"/>
          </a:p>
        </p:txBody>
      </p:sp>
      <p:pic>
        <p:nvPicPr>
          <p:cNvPr id="3" name="Espace réservé du contenu 2"/>
          <p:cNvPicPr>
            <a:picLocks noGrp="1" noChangeAspect="1"/>
          </p:cNvPicPr>
          <p:nvPr>
            <p:ph idx="1"/>
          </p:nvPr>
        </p:nvPicPr>
        <p:blipFill>
          <a:blip r:embed="rId3"/>
          <a:stretch>
            <a:fillRect/>
          </a:stretch>
        </p:blipFill>
        <p:spPr>
          <a:xfrm>
            <a:off x="0" y="1413963"/>
            <a:ext cx="12171153" cy="5444037"/>
          </a:xfrm>
          <a:prstGeom prst="rect">
            <a:avLst/>
          </a:prstGeom>
        </p:spPr>
      </p:pic>
    </p:spTree>
    <p:extLst>
      <p:ext uri="{BB962C8B-B14F-4D97-AF65-F5344CB8AC3E}">
        <p14:creationId xmlns:p14="http://schemas.microsoft.com/office/powerpoint/2010/main" val="3629877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Mise en état par le BCO en cas d’</a:t>
            </a:r>
            <a:r>
              <a:rPr lang="fr-FR" dirty="0"/>
              <a:t>é</a:t>
            </a:r>
            <a:r>
              <a:rPr lang="fr-FR" dirty="0" smtClean="0"/>
              <a:t>chec de la conciliation</a:t>
            </a:r>
            <a:endParaRPr lang="fr-FR" dirty="0"/>
          </a:p>
        </p:txBody>
      </p:sp>
      <p:sp>
        <p:nvSpPr>
          <p:cNvPr id="3" name="Espace réservé du contenu 2"/>
          <p:cNvSpPr>
            <a:spLocks noGrp="1"/>
          </p:cNvSpPr>
          <p:nvPr>
            <p:ph idx="1"/>
          </p:nvPr>
        </p:nvSpPr>
        <p:spPr/>
        <p:txBody>
          <a:bodyPr/>
          <a:lstStyle/>
          <a:p>
            <a:r>
              <a:rPr lang="fr-FR" b="1" dirty="0" smtClean="0"/>
              <a:t>Nouveauté</a:t>
            </a:r>
            <a:r>
              <a:rPr lang="fr-FR" dirty="0" smtClean="0"/>
              <a:t> : Les BCO est obligé d’assurer la mise en état de l’affaire</a:t>
            </a:r>
          </a:p>
          <a:p>
            <a:endParaRPr lang="fr-FR" dirty="0"/>
          </a:p>
          <a:p>
            <a:r>
              <a:rPr lang="fr-FR" dirty="0" smtClean="0"/>
              <a:t>Comment ? </a:t>
            </a:r>
          </a:p>
          <a:p>
            <a:pPr lvl="1"/>
            <a:r>
              <a:rPr lang="fr-FR" dirty="0" smtClean="0"/>
              <a:t>Il peut prévoir des séances spéciales de mise en l’état 	</a:t>
            </a:r>
          </a:p>
          <a:p>
            <a:pPr lvl="1"/>
            <a:r>
              <a:rPr lang="fr-FR" dirty="0" smtClean="0"/>
              <a:t>Il est tenu de fixer les modalités et le calendrier de communications des pièces et écritures</a:t>
            </a:r>
          </a:p>
          <a:p>
            <a:pPr lvl="1"/>
            <a:r>
              <a:rPr lang="fr-FR" dirty="0" smtClean="0"/>
              <a:t>Il peut sanctionner les parties pour non respect des modalités de communication</a:t>
            </a:r>
            <a:endParaRPr lang="fr-FR" dirty="0"/>
          </a:p>
          <a:p>
            <a:pPr marL="0" indent="0">
              <a:buNone/>
            </a:pPr>
            <a:endParaRPr lang="fr-FR" dirty="0"/>
          </a:p>
        </p:txBody>
      </p:sp>
    </p:spTree>
    <p:extLst>
      <p:ext uri="{BB962C8B-B14F-4D97-AF65-F5344CB8AC3E}">
        <p14:creationId xmlns:p14="http://schemas.microsoft.com/office/powerpoint/2010/main" val="2262123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Pouvoirs du BCO </a:t>
            </a:r>
            <a:endParaRPr lang="fr-FR" dirty="0"/>
          </a:p>
        </p:txBody>
      </p:sp>
      <p:sp>
        <p:nvSpPr>
          <p:cNvPr id="3" name="Espace réservé du contenu 2"/>
          <p:cNvSpPr>
            <a:spLocks noGrp="1"/>
          </p:cNvSpPr>
          <p:nvPr>
            <p:ph idx="1"/>
          </p:nvPr>
        </p:nvSpPr>
        <p:spPr/>
        <p:txBody>
          <a:bodyPr/>
          <a:lstStyle/>
          <a:p>
            <a:r>
              <a:rPr lang="fr-FR" sz="2400" dirty="0" smtClean="0"/>
              <a:t>Le BCO peut ordonner plusieurs choses : </a:t>
            </a:r>
          </a:p>
          <a:p>
            <a:endParaRPr lang="fr-FR" dirty="0"/>
          </a:p>
          <a:p>
            <a:pPr lvl="1"/>
            <a:r>
              <a:rPr lang="fr-FR" sz="2000" dirty="0" smtClean="0"/>
              <a:t> la délivrance de certains documents </a:t>
            </a:r>
          </a:p>
          <a:p>
            <a:pPr lvl="1"/>
            <a:endParaRPr lang="fr-FR" sz="2000" dirty="0"/>
          </a:p>
          <a:p>
            <a:pPr lvl="1"/>
            <a:r>
              <a:rPr lang="fr-FR" sz="2000" dirty="0" smtClean="0"/>
              <a:t>Le versement de certaines sommes </a:t>
            </a:r>
            <a:endParaRPr lang="fr-FR" sz="2000" dirty="0"/>
          </a:p>
        </p:txBody>
      </p:sp>
    </p:spTree>
    <p:extLst>
      <p:ext uri="{BB962C8B-B14F-4D97-AF65-F5344CB8AC3E}">
        <p14:creationId xmlns:p14="http://schemas.microsoft.com/office/powerpoint/2010/main" val="3949766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bureau de jugement – mise en l’état </a:t>
            </a:r>
            <a:endParaRPr lang="fr-FR" dirty="0"/>
          </a:p>
        </p:txBody>
      </p:sp>
      <p:sp>
        <p:nvSpPr>
          <p:cNvPr id="3" name="Espace réservé du contenu 2"/>
          <p:cNvSpPr>
            <a:spLocks noGrp="1"/>
          </p:cNvSpPr>
          <p:nvPr>
            <p:ph idx="1"/>
          </p:nvPr>
        </p:nvSpPr>
        <p:spPr/>
        <p:txBody>
          <a:bodyPr/>
          <a:lstStyle/>
          <a:p>
            <a:r>
              <a:rPr lang="fr-FR" sz="2400" dirty="0" smtClean="0"/>
              <a:t>Le bureau de jugement peut être amené à mettre une affaire en l’état</a:t>
            </a:r>
          </a:p>
          <a:p>
            <a:endParaRPr lang="fr-FR" sz="2400" dirty="0"/>
          </a:p>
          <a:p>
            <a:r>
              <a:rPr lang="fr-FR" sz="2400" dirty="0" smtClean="0"/>
              <a:t>Il dispose alors de différents moyens </a:t>
            </a:r>
            <a:endParaRPr lang="fr-FR" sz="2000" dirty="0"/>
          </a:p>
        </p:txBody>
      </p:sp>
    </p:spTree>
    <p:extLst>
      <p:ext uri="{BB962C8B-B14F-4D97-AF65-F5344CB8AC3E}">
        <p14:creationId xmlns:p14="http://schemas.microsoft.com/office/powerpoint/2010/main" val="4064250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6600" dirty="0" smtClean="0"/>
              <a:t>La saisine </a:t>
            </a:r>
            <a:endParaRPr lang="fr-FR" sz="6600" dirty="0"/>
          </a:p>
        </p:txBody>
      </p:sp>
      <p:sp>
        <p:nvSpPr>
          <p:cNvPr id="3" name="Espace réservé du contenu 2"/>
          <p:cNvSpPr>
            <a:spLocks noGrp="1"/>
          </p:cNvSpPr>
          <p:nvPr>
            <p:ph idx="1"/>
          </p:nvPr>
        </p:nvSpPr>
        <p:spPr>
          <a:xfrm>
            <a:off x="677334" y="1930399"/>
            <a:ext cx="8596668" cy="4287521"/>
          </a:xfrm>
        </p:spPr>
        <p:txBody>
          <a:bodyPr>
            <a:normAutofit/>
          </a:bodyPr>
          <a:lstStyle/>
          <a:p>
            <a:r>
              <a:rPr lang="fr-FR" sz="3200" dirty="0" smtClean="0"/>
              <a:t>Le CPH peut être saisi de 2 manières: </a:t>
            </a:r>
          </a:p>
          <a:p>
            <a:pPr lvl="1"/>
            <a:r>
              <a:rPr lang="fr-FR" sz="3200" dirty="0" smtClean="0"/>
              <a:t>soit </a:t>
            </a:r>
            <a:r>
              <a:rPr lang="fr-FR" sz="3200" dirty="0"/>
              <a:t>par une </a:t>
            </a:r>
            <a:r>
              <a:rPr lang="fr-FR" sz="3200" dirty="0" smtClean="0"/>
              <a:t>requête, remise ou adressée au greffe du CPH</a:t>
            </a:r>
          </a:p>
          <a:p>
            <a:pPr lvl="1"/>
            <a:r>
              <a:rPr lang="fr-FR" sz="3200" dirty="0" smtClean="0"/>
              <a:t>soit </a:t>
            </a:r>
            <a:r>
              <a:rPr lang="fr-FR" sz="3200" dirty="0"/>
              <a:t>par la présentation </a:t>
            </a:r>
            <a:r>
              <a:rPr lang="fr-FR" sz="3200" dirty="0" smtClean="0"/>
              <a:t>volontaire et en personne </a:t>
            </a:r>
            <a:r>
              <a:rPr lang="fr-FR" sz="3200" dirty="0"/>
              <a:t>des parties devant le bureau de conciliation et </a:t>
            </a:r>
            <a:r>
              <a:rPr lang="fr-FR" sz="3200" dirty="0" smtClean="0"/>
              <a:t>d’orientation</a:t>
            </a:r>
          </a:p>
          <a:p>
            <a:pPr marL="0" indent="0">
              <a:buNone/>
            </a:pPr>
            <a:endParaRPr lang="fr-FR" dirty="0"/>
          </a:p>
        </p:txBody>
      </p:sp>
    </p:spTree>
    <p:extLst>
      <p:ext uri="{BB962C8B-B14F-4D97-AF65-F5344CB8AC3E}">
        <p14:creationId xmlns:p14="http://schemas.microsoft.com/office/powerpoint/2010/main" val="1620462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Absence des parties au bureau de jugement </a:t>
            </a:r>
            <a:endParaRPr lang="fr-FR" dirty="0"/>
          </a:p>
        </p:txBody>
      </p:sp>
      <p:sp>
        <p:nvSpPr>
          <p:cNvPr id="3" name="Espace réservé du contenu 2"/>
          <p:cNvSpPr>
            <a:spLocks noGrp="1"/>
          </p:cNvSpPr>
          <p:nvPr>
            <p:ph idx="1"/>
          </p:nvPr>
        </p:nvSpPr>
        <p:spPr/>
        <p:txBody>
          <a:bodyPr/>
          <a:lstStyle/>
          <a:p>
            <a:endParaRPr lang="fr-FR" dirty="0" smtClean="0"/>
          </a:p>
          <a:p>
            <a:r>
              <a:rPr lang="fr-FR" sz="2400" dirty="0" smtClean="0"/>
              <a:t>Absence du demandeur </a:t>
            </a:r>
          </a:p>
          <a:p>
            <a:endParaRPr lang="fr-FR" sz="2400" dirty="0"/>
          </a:p>
          <a:p>
            <a:r>
              <a:rPr lang="fr-FR" sz="2400" dirty="0" smtClean="0"/>
              <a:t>Absence de défendeur</a:t>
            </a:r>
          </a:p>
        </p:txBody>
      </p:sp>
    </p:spTree>
    <p:extLst>
      <p:ext uri="{BB962C8B-B14F-4D97-AF65-F5344CB8AC3E}">
        <p14:creationId xmlns:p14="http://schemas.microsoft.com/office/powerpoint/2010/main" val="790814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Décision du bureau de jugement </a:t>
            </a:r>
            <a:endParaRPr lang="fr-FR" dirty="0"/>
          </a:p>
        </p:txBody>
      </p:sp>
      <p:sp>
        <p:nvSpPr>
          <p:cNvPr id="3" name="Espace réservé du contenu 2"/>
          <p:cNvSpPr>
            <a:spLocks noGrp="1"/>
          </p:cNvSpPr>
          <p:nvPr>
            <p:ph idx="1"/>
          </p:nvPr>
        </p:nvSpPr>
        <p:spPr/>
        <p:txBody>
          <a:bodyPr/>
          <a:lstStyle/>
          <a:p>
            <a:r>
              <a:rPr lang="fr-FR" sz="2400" dirty="0" smtClean="0"/>
              <a:t>Notification de la décision </a:t>
            </a:r>
          </a:p>
          <a:p>
            <a:pPr marL="0" indent="0">
              <a:buNone/>
            </a:pPr>
            <a:endParaRPr lang="fr-FR" sz="2400" dirty="0" smtClean="0"/>
          </a:p>
          <a:p>
            <a:r>
              <a:rPr lang="fr-FR" sz="2400" dirty="0" smtClean="0"/>
              <a:t>Retard dans la notification </a:t>
            </a:r>
          </a:p>
          <a:p>
            <a:pPr marL="0" indent="0">
              <a:buNone/>
            </a:pPr>
            <a:endParaRPr lang="fr-FR" dirty="0"/>
          </a:p>
        </p:txBody>
      </p:sp>
    </p:spTree>
    <p:extLst>
      <p:ext uri="{BB962C8B-B14F-4D97-AF65-F5344CB8AC3E}">
        <p14:creationId xmlns:p14="http://schemas.microsoft.com/office/powerpoint/2010/main" val="1158729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L’appel</a:t>
            </a:r>
            <a:endParaRPr lang="fr-FR" dirty="0"/>
          </a:p>
        </p:txBody>
      </p:sp>
      <p:sp>
        <p:nvSpPr>
          <p:cNvPr id="3" name="Espace réservé du contenu 2"/>
          <p:cNvSpPr>
            <a:spLocks noGrp="1"/>
          </p:cNvSpPr>
          <p:nvPr>
            <p:ph idx="1"/>
          </p:nvPr>
        </p:nvSpPr>
        <p:spPr/>
        <p:txBody>
          <a:bodyPr>
            <a:normAutofit/>
          </a:bodyPr>
          <a:lstStyle/>
          <a:p>
            <a:r>
              <a:rPr lang="fr-FR" sz="2400" dirty="0" smtClean="0"/>
              <a:t>Représentation obligatoire en appel </a:t>
            </a:r>
          </a:p>
          <a:p>
            <a:endParaRPr lang="fr-FR" sz="2400" dirty="0"/>
          </a:p>
          <a:p>
            <a:pPr marL="0" indent="0">
              <a:buNone/>
            </a:pPr>
            <a:endParaRPr lang="fr-FR" sz="2400" dirty="0"/>
          </a:p>
          <a:p>
            <a:r>
              <a:rPr lang="fr-FR" sz="2400" dirty="0" smtClean="0"/>
              <a:t>La procédure sera maintenant ECRITE</a:t>
            </a:r>
            <a:endParaRPr lang="fr-FR" sz="2400" dirty="0"/>
          </a:p>
        </p:txBody>
      </p:sp>
    </p:spTree>
    <p:extLst>
      <p:ext uri="{BB962C8B-B14F-4D97-AF65-F5344CB8AC3E}">
        <p14:creationId xmlns:p14="http://schemas.microsoft.com/office/powerpoint/2010/main" val="2261466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référé en la forme</a:t>
            </a:r>
            <a:endParaRPr lang="fr-FR" dirty="0"/>
          </a:p>
        </p:txBody>
      </p:sp>
      <p:sp>
        <p:nvSpPr>
          <p:cNvPr id="3" name="Espace réservé du contenu 2"/>
          <p:cNvSpPr>
            <a:spLocks noGrp="1"/>
          </p:cNvSpPr>
          <p:nvPr>
            <p:ph idx="1"/>
          </p:nvPr>
        </p:nvSpPr>
        <p:spPr/>
        <p:txBody>
          <a:bodyPr/>
          <a:lstStyle/>
          <a:p>
            <a:r>
              <a:rPr lang="fr-FR" dirty="0" smtClean="0"/>
              <a:t>Le « référé en la forme »</a:t>
            </a:r>
          </a:p>
          <a:p>
            <a:endParaRPr lang="fr-FR" dirty="0"/>
          </a:p>
          <a:p>
            <a:pPr marL="0" indent="0">
              <a:buNone/>
            </a:pPr>
            <a:endParaRPr lang="fr-FR" dirty="0"/>
          </a:p>
        </p:txBody>
      </p:sp>
    </p:spTree>
    <p:extLst>
      <p:ext uri="{BB962C8B-B14F-4D97-AF65-F5344CB8AC3E}">
        <p14:creationId xmlns:p14="http://schemas.microsoft.com/office/powerpoint/2010/main" val="965442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litiges en matières de licenciements économiques</a:t>
            </a:r>
            <a:endParaRPr lang="fr-FR" dirty="0"/>
          </a:p>
        </p:txBody>
      </p:sp>
      <p:sp>
        <p:nvSpPr>
          <p:cNvPr id="3" name="Espace réservé du contenu 2"/>
          <p:cNvSpPr>
            <a:spLocks noGrp="1"/>
          </p:cNvSpPr>
          <p:nvPr>
            <p:ph idx="1"/>
          </p:nvPr>
        </p:nvSpPr>
        <p:spPr/>
        <p:txBody>
          <a:bodyPr>
            <a:normAutofit/>
          </a:bodyPr>
          <a:lstStyle/>
          <a:p>
            <a:r>
              <a:rPr lang="fr-FR" sz="2400" dirty="0" smtClean="0"/>
              <a:t>Obligation de communication </a:t>
            </a:r>
          </a:p>
          <a:p>
            <a:endParaRPr lang="fr-FR" sz="2400" dirty="0"/>
          </a:p>
          <a:p>
            <a:r>
              <a:rPr lang="fr-FR" sz="2400" dirty="0" smtClean="0"/>
              <a:t>Délai de traitement des dossiers raccourci </a:t>
            </a:r>
            <a:endParaRPr lang="fr-FR" sz="2400" dirty="0"/>
          </a:p>
        </p:txBody>
      </p:sp>
    </p:spTree>
    <p:extLst>
      <p:ext uri="{BB962C8B-B14F-4D97-AF65-F5344CB8AC3E}">
        <p14:creationId xmlns:p14="http://schemas.microsoft.com/office/powerpoint/2010/main" val="2136309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Résolution amiable des litiges </a:t>
            </a:r>
            <a:endParaRPr lang="fr-FR" dirty="0"/>
          </a:p>
        </p:txBody>
      </p:sp>
      <p:sp>
        <p:nvSpPr>
          <p:cNvPr id="3" name="Espace réservé du contenu 2"/>
          <p:cNvSpPr>
            <a:spLocks noGrp="1"/>
          </p:cNvSpPr>
          <p:nvPr>
            <p:ph idx="1"/>
          </p:nvPr>
        </p:nvSpPr>
        <p:spPr/>
        <p:txBody>
          <a:bodyPr>
            <a:normAutofit/>
          </a:bodyPr>
          <a:lstStyle/>
          <a:p>
            <a:r>
              <a:rPr lang="fr-FR" sz="2400" dirty="0" smtClean="0"/>
              <a:t>Possibilité de recourir aux modes alternatifs (amiables) de règlements des litiges pour les affaires liées au contrat de travail</a:t>
            </a:r>
          </a:p>
          <a:p>
            <a:endParaRPr lang="fr-FR" sz="2400" dirty="0"/>
          </a:p>
          <a:p>
            <a:r>
              <a:rPr lang="fr-FR" sz="2400" dirty="0" smtClean="0"/>
              <a:t>Le BCO homologue l’accord </a:t>
            </a:r>
            <a:endParaRPr lang="fr-FR" sz="2400" dirty="0"/>
          </a:p>
        </p:txBody>
      </p:sp>
    </p:spTree>
    <p:extLst>
      <p:ext uri="{BB962C8B-B14F-4D97-AF65-F5344CB8AC3E}">
        <p14:creationId xmlns:p14="http://schemas.microsoft.com/office/powerpoint/2010/main" val="643645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requête </a:t>
            </a:r>
            <a:endParaRPr lang="fr-FR" dirty="0"/>
          </a:p>
        </p:txBody>
      </p:sp>
      <p:sp>
        <p:nvSpPr>
          <p:cNvPr id="3" name="Espace réservé du contenu 2"/>
          <p:cNvSpPr>
            <a:spLocks noGrp="1"/>
          </p:cNvSpPr>
          <p:nvPr>
            <p:ph idx="1"/>
          </p:nvPr>
        </p:nvSpPr>
        <p:spPr/>
        <p:txBody>
          <a:bodyPr/>
          <a:lstStyle/>
          <a:p>
            <a:r>
              <a:rPr lang="fr-FR" sz="2400" dirty="0"/>
              <a:t>La requête doit être écrite, et contenir </a:t>
            </a:r>
            <a:r>
              <a:rPr lang="fr-FR" sz="2400" dirty="0" smtClean="0"/>
              <a:t>des éléments obligatoires</a:t>
            </a:r>
          </a:p>
          <a:p>
            <a:pPr marL="0" indent="0">
              <a:buNone/>
            </a:pPr>
            <a:endParaRPr lang="fr-FR" sz="2400" dirty="0"/>
          </a:p>
          <a:p>
            <a:pPr lvl="1"/>
            <a:r>
              <a:rPr lang="fr-FR" sz="2000" dirty="0"/>
              <a:t>A peine de nullité, la requête comporte les mentions imposées par l’article 58 du Code de procédure </a:t>
            </a:r>
            <a:r>
              <a:rPr lang="fr-FR" sz="2000" dirty="0" smtClean="0"/>
              <a:t>civile </a:t>
            </a:r>
          </a:p>
          <a:p>
            <a:pPr marL="457200" lvl="1" indent="0">
              <a:buNone/>
            </a:pPr>
            <a:endParaRPr lang="fr-FR" sz="2000" dirty="0"/>
          </a:p>
          <a:p>
            <a:pPr lvl="1"/>
            <a:r>
              <a:rPr lang="fr-FR" sz="2000" dirty="0" smtClean="0"/>
              <a:t>La </a:t>
            </a:r>
            <a:r>
              <a:rPr lang="fr-FR" sz="2000" dirty="0"/>
              <a:t>requête doit également </a:t>
            </a:r>
            <a:r>
              <a:rPr lang="fr-FR" sz="2000" dirty="0" smtClean="0"/>
              <a:t>comporter d’autres éléments </a:t>
            </a:r>
            <a:endParaRPr lang="fr-FR" sz="2000" dirty="0"/>
          </a:p>
          <a:p>
            <a:endParaRPr lang="fr-FR" dirty="0"/>
          </a:p>
        </p:txBody>
      </p:sp>
    </p:spTree>
    <p:extLst>
      <p:ext uri="{BB962C8B-B14F-4D97-AF65-F5344CB8AC3E}">
        <p14:creationId xmlns:p14="http://schemas.microsoft.com/office/powerpoint/2010/main" val="3898281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convocation au BCO </a:t>
            </a:r>
            <a:endParaRPr lang="fr-FR" dirty="0"/>
          </a:p>
        </p:txBody>
      </p:sp>
      <p:sp>
        <p:nvSpPr>
          <p:cNvPr id="3" name="Espace réservé du contenu 2"/>
          <p:cNvSpPr>
            <a:spLocks noGrp="1"/>
          </p:cNvSpPr>
          <p:nvPr>
            <p:ph idx="1"/>
          </p:nvPr>
        </p:nvSpPr>
        <p:spPr/>
        <p:txBody>
          <a:bodyPr/>
          <a:lstStyle/>
          <a:p>
            <a:r>
              <a:rPr lang="fr-FR" b="1" dirty="0" smtClean="0"/>
              <a:t>Convocation du demandeur </a:t>
            </a:r>
            <a:r>
              <a:rPr lang="fr-FR" dirty="0" smtClean="0"/>
              <a:t>: le greffe informe par tout moyen le demandeur de la date, de l’heure et du lieu et l’audience de conciliation.</a:t>
            </a:r>
          </a:p>
          <a:p>
            <a:pPr marL="0" indent="0">
              <a:buNone/>
            </a:pPr>
            <a:endParaRPr lang="fr-FR" dirty="0" smtClean="0"/>
          </a:p>
          <a:p>
            <a:r>
              <a:rPr lang="fr-FR" b="1" dirty="0" smtClean="0"/>
              <a:t>Convocation du défendeur </a:t>
            </a:r>
            <a:r>
              <a:rPr lang="fr-FR" dirty="0" smtClean="0"/>
              <a:t>: le greffe convoque le défendeur par LRAR. Est joint à cette convocation la requête du demandeur et la liste des pièces sur lesquelles il fonde sa demande. </a:t>
            </a:r>
            <a:endParaRPr lang="fr-FR" dirty="0"/>
          </a:p>
        </p:txBody>
      </p:sp>
    </p:spTree>
    <p:extLst>
      <p:ext uri="{BB962C8B-B14F-4D97-AF65-F5344CB8AC3E}">
        <p14:creationId xmlns:p14="http://schemas.microsoft.com/office/powerpoint/2010/main" val="141774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L’échange de pièces</a:t>
            </a:r>
            <a:endParaRPr lang="fr-FR" dirty="0"/>
          </a:p>
        </p:txBody>
      </p:sp>
      <p:sp>
        <p:nvSpPr>
          <p:cNvPr id="3" name="Espace réservé du contenu 2"/>
          <p:cNvSpPr>
            <a:spLocks noGrp="1"/>
          </p:cNvSpPr>
          <p:nvPr>
            <p:ph idx="1"/>
          </p:nvPr>
        </p:nvSpPr>
        <p:spPr/>
        <p:txBody>
          <a:bodyPr/>
          <a:lstStyle/>
          <a:p>
            <a:r>
              <a:rPr lang="fr-FR" dirty="0" smtClean="0"/>
              <a:t>Le demandeur doit transmettre ses pièces à la partie adverse avant l’audience de conciliation (ou l’audience de jugement s’il n’y a pas de conciliation obligatoire)</a:t>
            </a:r>
          </a:p>
          <a:p>
            <a:endParaRPr lang="fr-FR" dirty="0"/>
          </a:p>
          <a:p>
            <a:r>
              <a:rPr lang="fr-FR" dirty="0" smtClean="0"/>
              <a:t>Le défendeur doit transmettre ses pièces à la partie adverse et au greffe du CPH avant l’audience de conciliation </a:t>
            </a:r>
            <a:r>
              <a:rPr lang="fr-FR" dirty="0"/>
              <a:t>(ou l’audience de jugement s’il n’y a pas de conciliation obligatoire)</a:t>
            </a:r>
          </a:p>
        </p:txBody>
      </p:sp>
    </p:spTree>
    <p:extLst>
      <p:ext uri="{BB962C8B-B14F-4D97-AF65-F5344CB8AC3E}">
        <p14:creationId xmlns:p14="http://schemas.microsoft.com/office/powerpoint/2010/main" val="4107717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Assistance et représentation </a:t>
            </a:r>
            <a:endParaRPr lang="fr-FR" dirty="0"/>
          </a:p>
        </p:txBody>
      </p:sp>
      <p:sp>
        <p:nvSpPr>
          <p:cNvPr id="3" name="Espace réservé du contenu 2"/>
          <p:cNvSpPr>
            <a:spLocks noGrp="1"/>
          </p:cNvSpPr>
          <p:nvPr>
            <p:ph idx="1"/>
          </p:nvPr>
        </p:nvSpPr>
        <p:spPr/>
        <p:txBody>
          <a:bodyPr>
            <a:normAutofit/>
          </a:bodyPr>
          <a:lstStyle/>
          <a:p>
            <a:r>
              <a:rPr lang="fr-FR" sz="2400" dirty="0" smtClean="0"/>
              <a:t>Le salarié peut être assisté ou représenté par : </a:t>
            </a:r>
          </a:p>
          <a:p>
            <a:pPr lvl="1"/>
            <a:r>
              <a:rPr lang="fr-FR" sz="2000" dirty="0" smtClean="0"/>
              <a:t>Un salarié appartenant à la même branche d’activité </a:t>
            </a:r>
          </a:p>
          <a:p>
            <a:pPr lvl="1"/>
            <a:r>
              <a:rPr lang="fr-FR" sz="2000" dirty="0" smtClean="0"/>
              <a:t>Le conjoint, partenaire lié par un PACS ou le concubin</a:t>
            </a:r>
          </a:p>
          <a:p>
            <a:pPr lvl="1"/>
            <a:r>
              <a:rPr lang="fr-FR" sz="2000" dirty="0" smtClean="0"/>
              <a:t>Un avocat </a:t>
            </a:r>
          </a:p>
          <a:p>
            <a:pPr lvl="1"/>
            <a:r>
              <a:rPr lang="fr-FR" sz="2000" dirty="0" smtClean="0"/>
              <a:t>Les défenseurs syndicaux</a:t>
            </a:r>
            <a:endParaRPr lang="fr-FR" sz="2000" dirty="0"/>
          </a:p>
        </p:txBody>
      </p:sp>
    </p:spTree>
    <p:extLst>
      <p:ext uri="{BB962C8B-B14F-4D97-AF65-F5344CB8AC3E}">
        <p14:creationId xmlns:p14="http://schemas.microsoft.com/office/powerpoint/2010/main" val="2717246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Les défenseurs syndicaux – désignation</a:t>
            </a:r>
            <a:br>
              <a:rPr lang="fr-FR" dirty="0" smtClean="0"/>
            </a:br>
            <a:r>
              <a:rPr lang="fr-FR" b="1" i="1" dirty="0" smtClean="0"/>
              <a:t>Attention : projet de décret</a:t>
            </a:r>
            <a:endParaRPr lang="fr-FR" b="1" i="1" dirty="0"/>
          </a:p>
        </p:txBody>
      </p:sp>
      <p:sp>
        <p:nvSpPr>
          <p:cNvPr id="3" name="Espace réservé du contenu 2"/>
          <p:cNvSpPr>
            <a:spLocks noGrp="1"/>
          </p:cNvSpPr>
          <p:nvPr>
            <p:ph idx="1"/>
          </p:nvPr>
        </p:nvSpPr>
        <p:spPr>
          <a:xfrm>
            <a:off x="677334" y="1930400"/>
            <a:ext cx="8596668" cy="4110962"/>
          </a:xfrm>
        </p:spPr>
        <p:txBody>
          <a:bodyPr>
            <a:normAutofit fontScale="92500" lnSpcReduction="10000"/>
          </a:bodyPr>
          <a:lstStyle/>
          <a:p>
            <a:r>
              <a:rPr lang="fr-FR" sz="2400" dirty="0" smtClean="0"/>
              <a:t>Ils doivent êtres inscrits sur une liste </a:t>
            </a:r>
            <a:r>
              <a:rPr lang="fr-FR" sz="2400" dirty="0" smtClean="0">
                <a:solidFill>
                  <a:schemeClr val="tx1"/>
                </a:solidFill>
              </a:rPr>
              <a:t>révisée</a:t>
            </a:r>
            <a:r>
              <a:rPr lang="fr-FR" sz="2400" dirty="0" smtClean="0">
                <a:solidFill>
                  <a:srgbClr val="FF0000"/>
                </a:solidFill>
              </a:rPr>
              <a:t> </a:t>
            </a:r>
            <a:r>
              <a:rPr lang="fr-FR" sz="2400" dirty="0" smtClean="0"/>
              <a:t>tous les 4 ans</a:t>
            </a:r>
          </a:p>
          <a:p>
            <a:pPr marL="0" indent="0">
              <a:buNone/>
            </a:pPr>
            <a:endParaRPr lang="fr-FR" sz="2400" dirty="0" smtClean="0"/>
          </a:p>
          <a:p>
            <a:r>
              <a:rPr lang="fr-FR" sz="2400" dirty="0"/>
              <a:t>La liste peut être modifiée à tout moment pour retirer ou ajouter des </a:t>
            </a:r>
            <a:r>
              <a:rPr lang="fr-FR" sz="2400" dirty="0" smtClean="0"/>
              <a:t>noms</a:t>
            </a:r>
          </a:p>
          <a:p>
            <a:pPr marL="0" indent="0">
              <a:buNone/>
            </a:pPr>
            <a:endParaRPr lang="fr-FR" sz="2400" dirty="0" smtClean="0"/>
          </a:p>
          <a:p>
            <a:r>
              <a:rPr lang="fr-FR" sz="2400" dirty="0" smtClean="0"/>
              <a:t>Le nombre de défenseur est illimité</a:t>
            </a:r>
          </a:p>
          <a:p>
            <a:pPr marL="0" indent="0">
              <a:buNone/>
            </a:pPr>
            <a:endParaRPr lang="fr-FR" sz="2400" dirty="0" smtClean="0"/>
          </a:p>
          <a:p>
            <a:r>
              <a:rPr lang="fr-FR" sz="2400" dirty="0" smtClean="0"/>
              <a:t>Tout</a:t>
            </a:r>
            <a:r>
              <a:rPr lang="fr-FR" sz="2400" dirty="0"/>
              <a:t> salarié</a:t>
            </a:r>
            <a:r>
              <a:rPr lang="fr-FR" sz="2400" dirty="0" smtClean="0"/>
              <a:t>, privé d’emploi, retraité ou fonctionnaire peut être défenseur syndical</a:t>
            </a:r>
          </a:p>
          <a:p>
            <a:pPr marL="0" indent="0">
              <a:buNone/>
            </a:pPr>
            <a:r>
              <a:rPr lang="fr-FR" sz="2400" dirty="0" smtClean="0"/>
              <a:t> </a:t>
            </a:r>
          </a:p>
          <a:p>
            <a:pPr marL="0" indent="0">
              <a:buNone/>
            </a:pPr>
            <a:endParaRPr lang="fr-FR" dirty="0" smtClean="0"/>
          </a:p>
        </p:txBody>
      </p:sp>
    </p:spTree>
    <p:extLst>
      <p:ext uri="{BB962C8B-B14F-4D97-AF65-F5344CB8AC3E}">
        <p14:creationId xmlns:p14="http://schemas.microsoft.com/office/powerpoint/2010/main" val="32625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défenseurs syndicaux – compétences </a:t>
            </a:r>
            <a:endParaRPr lang="fr-FR" dirty="0"/>
          </a:p>
        </p:txBody>
      </p:sp>
      <p:sp>
        <p:nvSpPr>
          <p:cNvPr id="3" name="Espace réservé du contenu 2"/>
          <p:cNvSpPr>
            <a:spLocks noGrp="1"/>
          </p:cNvSpPr>
          <p:nvPr>
            <p:ph idx="1"/>
          </p:nvPr>
        </p:nvSpPr>
        <p:spPr/>
        <p:txBody>
          <a:bodyPr>
            <a:normAutofit/>
          </a:bodyPr>
          <a:lstStyle/>
          <a:p>
            <a:r>
              <a:rPr lang="fr-FR" sz="2400" dirty="0" smtClean="0"/>
              <a:t>Assistance et représentation devant les juridictions, sous réserve de leur compétence géographique </a:t>
            </a:r>
          </a:p>
          <a:p>
            <a:pPr marL="0" indent="0">
              <a:buNone/>
            </a:pPr>
            <a:endParaRPr lang="fr-FR" sz="2400" dirty="0" smtClean="0"/>
          </a:p>
          <a:p>
            <a:r>
              <a:rPr lang="fr-FR" sz="2400" dirty="0" smtClean="0"/>
              <a:t>Les défenseurs peuvent assister et représenter tous les salariés dans la mesure ou le litige porte sur un contrat de travail en cours ou passé.</a:t>
            </a:r>
          </a:p>
          <a:p>
            <a:pPr marL="0" indent="0">
              <a:buNone/>
            </a:pPr>
            <a:endParaRPr lang="fr-FR" sz="2400" dirty="0" smtClean="0"/>
          </a:p>
        </p:txBody>
      </p:sp>
    </p:spTree>
    <p:extLst>
      <p:ext uri="{BB962C8B-B14F-4D97-AF65-F5344CB8AC3E}">
        <p14:creationId xmlns:p14="http://schemas.microsoft.com/office/powerpoint/2010/main" val="2217236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Défenseurs syndicaux – moyens </a:t>
            </a:r>
            <a:endParaRPr lang="fr-FR" dirty="0"/>
          </a:p>
        </p:txBody>
      </p:sp>
      <p:sp>
        <p:nvSpPr>
          <p:cNvPr id="3" name="Espace réservé du contenu 2"/>
          <p:cNvSpPr>
            <a:spLocks noGrp="1"/>
          </p:cNvSpPr>
          <p:nvPr>
            <p:ph idx="1"/>
          </p:nvPr>
        </p:nvSpPr>
        <p:spPr>
          <a:xfrm>
            <a:off x="585894" y="2251710"/>
            <a:ext cx="8596668" cy="3778222"/>
          </a:xfrm>
        </p:spPr>
        <p:txBody>
          <a:bodyPr>
            <a:normAutofit/>
          </a:bodyPr>
          <a:lstStyle/>
          <a:p>
            <a:r>
              <a:rPr lang="fr-FR" sz="2800" dirty="0" smtClean="0"/>
              <a:t>Des heures de délégation : 10 heures par mois dans les entreprises d’au moins 11 salariés</a:t>
            </a:r>
          </a:p>
          <a:p>
            <a:pPr marL="0" indent="0">
              <a:buNone/>
            </a:pPr>
            <a:r>
              <a:rPr lang="fr-FR" sz="2800" dirty="0" smtClean="0"/>
              <a:t>  </a:t>
            </a:r>
          </a:p>
          <a:p>
            <a:r>
              <a:rPr lang="fr-FR" sz="2800" dirty="0" smtClean="0"/>
              <a:t>Formations : 2 semaines par période de 4 ans</a:t>
            </a:r>
          </a:p>
          <a:p>
            <a:pPr marL="0" indent="0">
              <a:buNone/>
            </a:pPr>
            <a:endParaRPr lang="fr-FR" sz="2800" dirty="0" smtClean="0"/>
          </a:p>
          <a:p>
            <a:r>
              <a:rPr lang="fr-FR" sz="2800" dirty="0" smtClean="0"/>
              <a:t>Protection des défenseurs</a:t>
            </a:r>
          </a:p>
        </p:txBody>
      </p:sp>
    </p:spTree>
    <p:extLst>
      <p:ext uri="{BB962C8B-B14F-4D97-AF65-F5344CB8AC3E}">
        <p14:creationId xmlns:p14="http://schemas.microsoft.com/office/powerpoint/2010/main" val="3459683750"/>
      </p:ext>
    </p:extLst>
  </p:cSld>
  <p:clrMapOvr>
    <a:masterClrMapping/>
  </p:clrMapOvr>
</p:sld>
</file>

<file path=ppt/theme/theme1.xml><?xml version="1.0" encoding="utf-8"?>
<a:theme xmlns:a="http://schemas.openxmlformats.org/drawingml/2006/main" name="Facette">
  <a:themeElements>
    <a:clrScheme name="Personnalisé 1">
      <a:dk1>
        <a:sysClr val="windowText" lastClr="000000"/>
      </a:dk1>
      <a:lt1>
        <a:sysClr val="window" lastClr="FFFFFF"/>
      </a:lt1>
      <a:dk2>
        <a:srgbClr val="323232"/>
      </a:dk2>
      <a:lt2>
        <a:srgbClr val="E5C243"/>
      </a:lt2>
      <a:accent1>
        <a:srgbClr val="FF0000"/>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2669</TotalTime>
  <Words>6311</Words>
  <Application>Microsoft Office PowerPoint</Application>
  <PresentationFormat>Personnalisé</PresentationFormat>
  <Paragraphs>414</Paragraphs>
  <Slides>25</Slides>
  <Notes>25</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Facette</vt:lpstr>
      <vt:lpstr>La procédure prud’homale </vt:lpstr>
      <vt:lpstr>La saisine </vt:lpstr>
      <vt:lpstr>La requête </vt:lpstr>
      <vt:lpstr>La convocation au BCO </vt:lpstr>
      <vt:lpstr>L’échange de pièces</vt:lpstr>
      <vt:lpstr>Assistance et représentation </vt:lpstr>
      <vt:lpstr>Les défenseurs syndicaux – désignation Attention : projet de décret</vt:lpstr>
      <vt:lpstr>Les défenseurs syndicaux – compétences </vt:lpstr>
      <vt:lpstr>Défenseurs syndicaux – moyens </vt:lpstr>
      <vt:lpstr>Défenseurs syndicaux – fin de mandat  Attention : projet de décret </vt:lpstr>
      <vt:lpstr>La fin de l’unicité de l’instance et des spécificités de la péremption devant le CPH</vt:lpstr>
      <vt:lpstr>La conciliation facilitée ? </vt:lpstr>
      <vt:lpstr>Absence du demandeur au BCO</vt:lpstr>
      <vt:lpstr>Absence du défenseur au BCO</vt:lpstr>
      <vt:lpstr>Echec de la conciliation </vt:lpstr>
      <vt:lpstr>schéma</vt:lpstr>
      <vt:lpstr>Mise en état par le BCO en cas d’échec de la conciliation</vt:lpstr>
      <vt:lpstr>Pouvoirs du BCO </vt:lpstr>
      <vt:lpstr>Le bureau de jugement – mise en l’état </vt:lpstr>
      <vt:lpstr>Absence des parties au bureau de jugement </vt:lpstr>
      <vt:lpstr>Décision du bureau de jugement </vt:lpstr>
      <vt:lpstr>L’appel</vt:lpstr>
      <vt:lpstr>Le référé en la forme</vt:lpstr>
      <vt:lpstr>Les litiges en matières de licenciements économiques</vt:lpstr>
      <vt:lpstr>Résolution amiable des litiges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procédure prud’homale</dc:title>
  <dc:creator>SAMBA - STAGIAIRE.DLAJ</dc:creator>
  <cp:lastModifiedBy>SU1584</cp:lastModifiedBy>
  <cp:revision>138</cp:revision>
  <dcterms:created xsi:type="dcterms:W3CDTF">2016-06-06T16:13:21Z</dcterms:created>
  <dcterms:modified xsi:type="dcterms:W3CDTF">2016-06-28T05:03:34Z</dcterms:modified>
</cp:coreProperties>
</file>